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2"/>
  </p:notesMasterIdLst>
  <p:sldIdLst>
    <p:sldId id="264" r:id="rId2"/>
    <p:sldId id="556" r:id="rId3"/>
    <p:sldId id="573" r:id="rId4"/>
    <p:sldId id="575" r:id="rId5"/>
    <p:sldId id="548" r:id="rId6"/>
    <p:sldId id="549" r:id="rId7"/>
    <p:sldId id="576" r:id="rId8"/>
    <p:sldId id="577" r:id="rId9"/>
    <p:sldId id="550" r:id="rId10"/>
    <p:sldId id="551" r:id="rId11"/>
    <p:sldId id="598" r:id="rId12"/>
    <p:sldId id="599" r:id="rId13"/>
    <p:sldId id="578" r:id="rId14"/>
    <p:sldId id="579" r:id="rId15"/>
    <p:sldId id="554" r:id="rId16"/>
    <p:sldId id="555" r:id="rId17"/>
    <p:sldId id="580" r:id="rId18"/>
    <p:sldId id="581" r:id="rId19"/>
    <p:sldId id="582" r:id="rId20"/>
    <p:sldId id="583" r:id="rId21"/>
    <p:sldId id="557" r:id="rId22"/>
    <p:sldId id="545" r:id="rId23"/>
    <p:sldId id="600" r:id="rId24"/>
    <p:sldId id="601" r:id="rId25"/>
    <p:sldId id="584" r:id="rId26"/>
    <p:sldId id="585" r:id="rId27"/>
    <p:sldId id="586" r:id="rId28"/>
    <p:sldId id="587" r:id="rId29"/>
    <p:sldId id="535" r:id="rId30"/>
    <p:sldId id="536" r:id="rId31"/>
    <p:sldId id="588" r:id="rId32"/>
    <p:sldId id="589" r:id="rId33"/>
    <p:sldId id="525" r:id="rId34"/>
    <p:sldId id="528" r:id="rId35"/>
    <p:sldId id="590" r:id="rId36"/>
    <p:sldId id="591" r:id="rId37"/>
    <p:sldId id="457" r:id="rId38"/>
    <p:sldId id="458" r:id="rId39"/>
    <p:sldId id="592" r:id="rId40"/>
    <p:sldId id="593" r:id="rId41"/>
    <p:sldId id="459" r:id="rId42"/>
    <p:sldId id="460" r:id="rId43"/>
    <p:sldId id="505" r:id="rId44"/>
    <p:sldId id="454" r:id="rId45"/>
    <p:sldId id="473" r:id="rId46"/>
    <p:sldId id="474" r:id="rId47"/>
    <p:sldId id="594" r:id="rId48"/>
    <p:sldId id="595" r:id="rId49"/>
    <p:sldId id="475" r:id="rId50"/>
    <p:sldId id="476" r:id="rId51"/>
    <p:sldId id="287" r:id="rId52"/>
    <p:sldId id="288" r:id="rId53"/>
    <p:sldId id="558" r:id="rId54"/>
    <p:sldId id="265" r:id="rId55"/>
    <p:sldId id="506" r:id="rId56"/>
    <p:sldId id="456" r:id="rId57"/>
    <p:sldId id="559" r:id="rId58"/>
    <p:sldId id="278" r:id="rId59"/>
    <p:sldId id="283" r:id="rId60"/>
    <p:sldId id="284" r:id="rId61"/>
    <p:sldId id="560" r:id="rId62"/>
    <p:sldId id="276" r:id="rId63"/>
    <p:sldId id="517" r:id="rId64"/>
    <p:sldId id="520" r:id="rId65"/>
    <p:sldId id="604" r:id="rId66"/>
    <p:sldId id="605" r:id="rId67"/>
    <p:sldId id="561" r:id="rId68"/>
    <p:sldId id="280" r:id="rId69"/>
    <p:sldId id="289" r:id="rId70"/>
    <p:sldId id="290" r:id="rId71"/>
    <p:sldId id="526" r:id="rId72"/>
    <p:sldId id="527" r:id="rId73"/>
    <p:sldId id="562" r:id="rId74"/>
    <p:sldId id="563" r:id="rId75"/>
    <p:sldId id="602" r:id="rId76"/>
    <p:sldId id="262" r:id="rId77"/>
    <p:sldId id="518" r:id="rId78"/>
    <p:sldId id="519" r:id="rId79"/>
    <p:sldId id="295" r:id="rId80"/>
    <p:sldId id="296" r:id="rId81"/>
    <p:sldId id="564" r:id="rId82"/>
    <p:sldId id="282" r:id="rId83"/>
    <p:sldId id="461" r:id="rId84"/>
    <p:sldId id="462" r:id="rId85"/>
    <p:sldId id="291" r:id="rId86"/>
    <p:sldId id="292" r:id="rId87"/>
    <p:sldId id="565" r:id="rId88"/>
    <p:sldId id="266" r:id="rId89"/>
    <p:sldId id="463" r:id="rId90"/>
    <p:sldId id="464" r:id="rId91"/>
    <p:sldId id="313" r:id="rId92"/>
    <p:sldId id="314" r:id="rId93"/>
    <p:sldId id="293" r:id="rId94"/>
    <p:sldId id="294" r:id="rId95"/>
    <p:sldId id="603" r:id="rId96"/>
    <p:sldId id="272" r:id="rId97"/>
    <p:sldId id="297" r:id="rId98"/>
    <p:sldId id="298" r:id="rId99"/>
    <p:sldId id="299" r:id="rId100"/>
    <p:sldId id="300" r:id="rId101"/>
    <p:sldId id="465" r:id="rId102"/>
    <p:sldId id="466" r:id="rId103"/>
    <p:sldId id="301" r:id="rId104"/>
    <p:sldId id="302" r:id="rId105"/>
    <p:sldId id="319" r:id="rId106"/>
    <p:sldId id="320" r:id="rId107"/>
    <p:sldId id="305" r:id="rId108"/>
    <p:sldId id="306" r:id="rId109"/>
    <p:sldId id="467" r:id="rId110"/>
    <p:sldId id="468" r:id="rId111"/>
    <p:sldId id="327" r:id="rId112"/>
    <p:sldId id="328" r:id="rId113"/>
    <p:sldId id="269" r:id="rId114"/>
    <p:sldId id="270" r:id="rId115"/>
    <p:sldId id="469" r:id="rId116"/>
    <p:sldId id="470" r:id="rId117"/>
    <p:sldId id="307" r:id="rId118"/>
    <p:sldId id="308" r:id="rId119"/>
    <p:sldId id="336" r:id="rId120"/>
    <p:sldId id="342" r:id="rId121"/>
    <p:sldId id="471" r:id="rId122"/>
    <p:sldId id="472" r:id="rId123"/>
    <p:sldId id="310" r:id="rId124"/>
    <p:sldId id="311" r:id="rId125"/>
    <p:sldId id="312" r:id="rId126"/>
    <p:sldId id="512" r:id="rId127"/>
    <p:sldId id="303" r:id="rId128"/>
    <p:sldId id="304" r:id="rId129"/>
    <p:sldId id="317" r:id="rId130"/>
    <p:sldId id="316" r:id="rId1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15" autoAdjust="0"/>
    <p:restoredTop sz="86418" autoAdjust="0"/>
  </p:normalViewPr>
  <p:slideViewPr>
    <p:cSldViewPr snapToGrid="0" snapToObjects="1">
      <p:cViewPr varScale="1">
        <p:scale>
          <a:sx n="58" d="100"/>
          <a:sy n="58" d="100"/>
        </p:scale>
        <p:origin x="792"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CCCE2-E048-4937-BCC0-C1E234B0C33C}" type="datetimeFigureOut">
              <a:rPr lang="en-US" smtClean="0"/>
              <a:pPr/>
              <a:t>11/20/2017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40993-E7BB-4C09-B77F-26189A1B414F}" type="slidenum">
              <a:rPr lang="en-US" smtClean="0"/>
              <a:pPr/>
              <a:t>‹#›</a:t>
            </a:fld>
            <a:endParaRPr lang="en-US"/>
          </a:p>
        </p:txBody>
      </p:sp>
    </p:spTree>
    <p:extLst>
      <p:ext uri="{BB962C8B-B14F-4D97-AF65-F5344CB8AC3E}">
        <p14:creationId xmlns:p14="http://schemas.microsoft.com/office/powerpoint/2010/main" val="6658484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600" b="1" dirty="0"/>
              <a:t>												</a:t>
            </a:r>
            <a:endParaRPr lang="en-US" sz="5400" b="1" dirty="0"/>
          </a:p>
        </p:txBody>
      </p:sp>
      <p:sp>
        <p:nvSpPr>
          <p:cNvPr id="4" name="Slide Number Placeholder 3"/>
          <p:cNvSpPr>
            <a:spLocks noGrp="1"/>
          </p:cNvSpPr>
          <p:nvPr>
            <p:ph type="sldNum" sz="quarter" idx="10"/>
          </p:nvPr>
        </p:nvSpPr>
        <p:spPr/>
        <p:txBody>
          <a:bodyPr/>
          <a:lstStyle/>
          <a:p>
            <a:fld id="{F9940993-E7BB-4C09-B77F-26189A1B414F}" type="slidenum">
              <a:rPr lang="en-US" smtClean="0"/>
              <a:pPr/>
              <a:t>99</a:t>
            </a:fld>
            <a:endParaRPr lang="en-US"/>
          </a:p>
        </p:txBody>
      </p:sp>
    </p:spTree>
    <p:extLst>
      <p:ext uri="{BB962C8B-B14F-4D97-AF65-F5344CB8AC3E}">
        <p14:creationId xmlns:p14="http://schemas.microsoft.com/office/powerpoint/2010/main" val="167864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C4F471-E9AB-42E8-902C-7A6A59A20BD9}"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2C4E0-5334-420D-AF18-4B0212B4427F}" type="slidenum">
              <a:rPr lang="en-US" smtClean="0"/>
              <a:pPr/>
              <a:t>‹#›</a:t>
            </a:fld>
            <a:endParaRPr lang="en-US"/>
          </a:p>
        </p:txBody>
      </p:sp>
    </p:spTree>
  </p:cSld>
  <p:clrMapOvr>
    <a:masterClrMapping/>
  </p:clrMapOvr>
  <p:transition spd="med" advTm="5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4F471-E9AB-42E8-902C-7A6A59A20BD9}"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2C4E0-5334-420D-AF18-4B0212B4427F}" type="slidenum">
              <a:rPr lang="en-US" smtClean="0"/>
              <a:pPr/>
              <a:t>‹#›</a:t>
            </a:fld>
            <a:endParaRPr lang="en-US"/>
          </a:p>
        </p:txBody>
      </p:sp>
    </p:spTree>
  </p:cSld>
  <p:clrMapOvr>
    <a:masterClrMapping/>
  </p:clrMapOvr>
  <p:transition spd="med" advTm="5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4F471-E9AB-42E8-902C-7A6A59A20BD9}"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2C4E0-5334-420D-AF18-4B0212B4427F}" type="slidenum">
              <a:rPr lang="en-US" smtClean="0"/>
              <a:pPr/>
              <a:t>‹#›</a:t>
            </a:fld>
            <a:endParaRPr lang="en-US"/>
          </a:p>
        </p:txBody>
      </p:sp>
    </p:spTree>
  </p:cSld>
  <p:clrMapOvr>
    <a:masterClrMapping/>
  </p:clrMapOvr>
  <p:transition spd="med" advTm="5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4F471-E9AB-42E8-902C-7A6A59A20BD9}"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2C4E0-5334-420D-AF18-4B0212B4427F}" type="slidenum">
              <a:rPr lang="en-US" smtClean="0"/>
              <a:pPr/>
              <a:t>‹#›</a:t>
            </a:fld>
            <a:endParaRPr lang="en-US"/>
          </a:p>
        </p:txBody>
      </p:sp>
    </p:spTree>
  </p:cSld>
  <p:clrMapOvr>
    <a:masterClrMapping/>
  </p:clrMapOvr>
  <p:transition spd="med" advTm="5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F471-E9AB-42E8-902C-7A6A59A20BD9}"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2C4E0-5334-420D-AF18-4B0212B4427F}" type="slidenum">
              <a:rPr lang="en-US" smtClean="0"/>
              <a:pPr/>
              <a:t>‹#›</a:t>
            </a:fld>
            <a:endParaRPr lang="en-US"/>
          </a:p>
        </p:txBody>
      </p:sp>
    </p:spTree>
  </p:cSld>
  <p:clrMapOvr>
    <a:masterClrMapping/>
  </p:clrMapOvr>
  <p:transition spd="med" advTm="5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C4F471-E9AB-42E8-902C-7A6A59A20BD9}"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2C4E0-5334-420D-AF18-4B0212B4427F}" type="slidenum">
              <a:rPr lang="en-US" smtClean="0"/>
              <a:pPr/>
              <a:t>‹#›</a:t>
            </a:fld>
            <a:endParaRPr lang="en-US"/>
          </a:p>
        </p:txBody>
      </p:sp>
    </p:spTree>
  </p:cSld>
  <p:clrMapOvr>
    <a:masterClrMapping/>
  </p:clrMapOvr>
  <p:transition spd="med" advTm="5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C4F471-E9AB-42E8-902C-7A6A59A20BD9}" type="datetimeFigureOut">
              <a:rPr lang="en-US" smtClean="0"/>
              <a:pPr/>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2C4E0-5334-420D-AF18-4B0212B4427F}" type="slidenum">
              <a:rPr lang="en-US" smtClean="0"/>
              <a:pPr/>
              <a:t>‹#›</a:t>
            </a:fld>
            <a:endParaRPr lang="en-US"/>
          </a:p>
        </p:txBody>
      </p:sp>
    </p:spTree>
  </p:cSld>
  <p:clrMapOvr>
    <a:masterClrMapping/>
  </p:clrMapOvr>
  <p:transition spd="med" advTm="5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C4F471-E9AB-42E8-902C-7A6A59A20BD9}" type="datetimeFigureOut">
              <a:rPr lang="en-US" smtClean="0"/>
              <a:pPr/>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2C4E0-5334-420D-AF18-4B0212B4427F}" type="slidenum">
              <a:rPr lang="en-US" smtClean="0"/>
              <a:pPr/>
              <a:t>‹#›</a:t>
            </a:fld>
            <a:endParaRPr lang="en-US"/>
          </a:p>
        </p:txBody>
      </p:sp>
    </p:spTree>
  </p:cSld>
  <p:clrMapOvr>
    <a:masterClrMapping/>
  </p:clrMapOvr>
  <p:transition spd="med" advTm="5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4F471-E9AB-42E8-902C-7A6A59A20BD9}" type="datetimeFigureOut">
              <a:rPr lang="en-US" smtClean="0"/>
              <a:pPr/>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2C4E0-5334-420D-AF18-4B0212B4427F}" type="slidenum">
              <a:rPr lang="en-US" smtClean="0"/>
              <a:pPr/>
              <a:t>‹#›</a:t>
            </a:fld>
            <a:endParaRPr lang="en-US"/>
          </a:p>
        </p:txBody>
      </p:sp>
    </p:spTree>
  </p:cSld>
  <p:clrMapOvr>
    <a:masterClrMapping/>
  </p:clrMapOvr>
  <p:transition spd="med" advTm="5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C4F471-E9AB-42E8-902C-7A6A59A20BD9}"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2C4E0-5334-420D-AF18-4B0212B4427F}" type="slidenum">
              <a:rPr lang="en-US" smtClean="0"/>
              <a:pPr/>
              <a:t>‹#›</a:t>
            </a:fld>
            <a:endParaRPr lang="en-US"/>
          </a:p>
        </p:txBody>
      </p:sp>
    </p:spTree>
  </p:cSld>
  <p:clrMapOvr>
    <a:masterClrMapping/>
  </p:clrMapOvr>
  <p:transition spd="med" advTm="5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C4F471-E9AB-42E8-902C-7A6A59A20BD9}"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2C4E0-5334-420D-AF18-4B0212B4427F}" type="slidenum">
              <a:rPr lang="en-US" smtClean="0"/>
              <a:pPr/>
              <a:t>‹#›</a:t>
            </a:fld>
            <a:endParaRPr lang="en-US"/>
          </a:p>
        </p:txBody>
      </p:sp>
    </p:spTree>
  </p:cSld>
  <p:clrMapOvr>
    <a:masterClrMapping/>
  </p:clrMapOvr>
  <p:transition spd="med" advTm="5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4F471-E9AB-42E8-902C-7A6A59A20BD9}" type="datetimeFigureOut">
              <a:rPr lang="en-US" smtClean="0"/>
              <a:pPr/>
              <a:t>11/20/2017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2C4E0-5334-420D-AF18-4B0212B442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5000">
    <p:random/>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png"/></Relationships>
</file>

<file path=ppt/slides/_rels/slide1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png"/></Relationships>
</file>

<file path=ppt/slides/_rels/slide1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png"/></Relationships>
</file>

<file path=ppt/slides/_rels/slide1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3237"/>
            <a:chOff x="0" y="0"/>
            <a:chExt cx="5760" cy="4317"/>
          </a:xfrm>
        </p:grpSpPr>
        <p:pic>
          <p:nvPicPr>
            <p:cNvPr id="3077" name="Picture 5" descr="S21-0001-Layer 4"/>
            <p:cNvPicPr>
              <a:picLocks noChangeAspect="1" noChangeArrowheads="1"/>
            </p:cNvPicPr>
            <p:nvPr>
              <p:custDataLst>
                <p:tags r:id="rId3"/>
              </p:custDataLst>
            </p:nvPr>
          </p:nvPicPr>
          <p:blipFill>
            <a:blip r:embed="rId5"/>
            <a:srcRect/>
            <a:stretch>
              <a:fillRect/>
            </a:stretch>
          </p:blipFill>
          <p:spPr bwMode="auto">
            <a:xfrm>
              <a:off x="0" y="0"/>
              <a:ext cx="5760" cy="4317"/>
            </a:xfrm>
            <a:prstGeom prst="rect">
              <a:avLst/>
            </a:prstGeom>
            <a:noFill/>
            <a:ln w="9525">
              <a:noFill/>
              <a:miter lim="800000"/>
              <a:headEnd/>
              <a:tailEnd/>
            </a:ln>
            <a:effectLst/>
          </p:spPr>
        </p:pic>
        <p:pic>
          <p:nvPicPr>
            <p:cNvPr id="3078" name="Picture 6" descr="NJROTC_Logo"/>
            <p:cNvPicPr>
              <a:picLocks noChangeAspect="1" noChangeArrowheads="1"/>
            </p:cNvPicPr>
            <p:nvPr/>
          </p:nvPicPr>
          <p:blipFill>
            <a:blip r:embed="rId6"/>
            <a:srcRect/>
            <a:stretch>
              <a:fillRect/>
            </a:stretch>
          </p:blipFill>
          <p:spPr bwMode="auto">
            <a:xfrm>
              <a:off x="1532" y="1676"/>
              <a:ext cx="2501" cy="2501"/>
            </a:xfrm>
            <a:prstGeom prst="rect">
              <a:avLst/>
            </a:prstGeom>
            <a:noFill/>
          </p:spPr>
        </p:pic>
      </p:grpSp>
      <p:sp>
        <p:nvSpPr>
          <p:cNvPr id="3075" name="Text Box 3"/>
          <p:cNvSpPr txBox="1">
            <a:spLocks noChangeArrowheads="1"/>
          </p:cNvSpPr>
          <p:nvPr/>
        </p:nvSpPr>
        <p:spPr bwMode="auto">
          <a:xfrm>
            <a:off x="381000" y="930275"/>
            <a:ext cx="8458200" cy="1138773"/>
          </a:xfrm>
          <a:prstGeom prst="rect">
            <a:avLst/>
          </a:prstGeom>
          <a:noFill/>
          <a:ln w="9525">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r>
              <a:rPr lang="en-US" sz="3400" b="1" dirty="0">
                <a:solidFill>
                  <a:srgbClr val="0000FF"/>
                </a:solidFill>
              </a:rPr>
              <a:t>PI</a:t>
            </a:r>
          </a:p>
          <a:p>
            <a:pPr algn="ctr"/>
            <a:r>
              <a:rPr lang="en-US" sz="3400" b="1" dirty="0">
                <a:solidFill>
                  <a:srgbClr val="0000FF"/>
                </a:solidFill>
              </a:rPr>
              <a:t>INFORMATION</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p:transition spd="med" advTm="7952">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the “Rule of Thumb” for wearing ribbons is!</a:t>
            </a:r>
          </a:p>
        </p:txBody>
      </p:sp>
      <p:sp>
        <p:nvSpPr>
          <p:cNvPr id="3" name="Content Placeholder 2"/>
          <p:cNvSpPr>
            <a:spLocks noGrp="1"/>
          </p:cNvSpPr>
          <p:nvPr>
            <p:ph idx="1"/>
          </p:nvPr>
        </p:nvSpPr>
        <p:spPr/>
        <p:txBody>
          <a:bodyPr/>
          <a:lstStyle/>
          <a:p>
            <a:r>
              <a:rPr lang="en-US" dirty="0"/>
              <a:t>Dark color Inboard</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65740441"/>
      </p:ext>
    </p:extLst>
  </p:cSld>
  <p:clrMapOvr>
    <a:masterClrMapping/>
  </p:clrMapOvr>
  <p:transition spd="med" advTm="7767">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3259666" y="917847"/>
            <a:ext cx="2690845" cy="1077218"/>
          </a:xfrm>
          <a:prstGeom prst="rect">
            <a:avLst/>
          </a:prstGeom>
        </p:spPr>
        <p:txBody>
          <a:bodyPr wrap="square">
            <a:spAutoFit/>
          </a:bodyPr>
          <a:lstStyle/>
          <a:p>
            <a:r>
              <a:rPr lang="en-US" sz="3200" b="1" dirty="0"/>
              <a:t> Navy Ensign</a:t>
            </a:r>
          </a:p>
          <a:p>
            <a:r>
              <a:rPr lang="en-US" sz="3200" b="1" dirty="0"/>
              <a:t>        O-1</a:t>
            </a:r>
          </a:p>
        </p:txBody>
      </p:sp>
      <p:sp>
        <p:nvSpPr>
          <p:cNvPr id="6" name="TextBox 5"/>
          <p:cNvSpPr txBox="1"/>
          <p:nvPr/>
        </p:nvSpPr>
        <p:spPr>
          <a:xfrm>
            <a:off x="6402388" y="1255889"/>
            <a:ext cx="2275945" cy="646331"/>
          </a:xfrm>
          <a:prstGeom prst="rect">
            <a:avLst/>
          </a:prstGeom>
          <a:noFill/>
        </p:spPr>
        <p:txBody>
          <a:bodyPr wrap="square" rtlCol="0">
            <a:spAutoFit/>
          </a:bodyPr>
          <a:lstStyle/>
          <a:p>
            <a:r>
              <a:rPr lang="en-US" dirty="0"/>
              <a:t>Single gold bar also active duty ENSIGN</a:t>
            </a:r>
          </a:p>
        </p:txBody>
      </p:sp>
    </p:spTree>
  </p:cSld>
  <p:clrMapOvr>
    <a:masterClrMapping/>
  </p:clrMapOvr>
  <p:transition spd="med" advTm="5000">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11188"/>
            <a:ext cx="8229600" cy="1143000"/>
          </a:xfrm>
        </p:spPr>
        <p:txBody>
          <a:bodyPr/>
          <a:lstStyle/>
          <a:p>
            <a:r>
              <a:rPr lang="en-US" dirty="0"/>
              <a:t>The 7</a:t>
            </a:r>
            <a:r>
              <a:rPr lang="en-US" baseline="30000" dirty="0"/>
              <a:t>th</a:t>
            </a:r>
            <a:r>
              <a:rPr lang="en-US" dirty="0"/>
              <a:t> Principle of Leadership is?</a:t>
            </a:r>
          </a:p>
        </p:txBody>
      </p:sp>
    </p:spTree>
  </p:cSld>
  <p:clrMapOvr>
    <a:masterClrMapping/>
  </p:clrMapOvr>
  <p:transition spd="med" advTm="5000">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625033" y="787077"/>
            <a:ext cx="7928658" cy="1077218"/>
          </a:xfrm>
          <a:prstGeom prst="rect">
            <a:avLst/>
          </a:prstGeom>
        </p:spPr>
        <p:txBody>
          <a:bodyPr wrap="square">
            <a:spAutoFit/>
          </a:bodyPr>
          <a:lstStyle/>
          <a:p>
            <a:pPr algn="ctr"/>
            <a:r>
              <a:rPr lang="en-US" sz="3200" b="1" dirty="0"/>
              <a:t>Sir or Ma’am This cadets 7</a:t>
            </a:r>
            <a:r>
              <a:rPr lang="en-US" sz="3200" b="1" baseline="30000" dirty="0"/>
              <a:t>th</a:t>
            </a:r>
            <a:r>
              <a:rPr lang="en-US" sz="3200" b="1" dirty="0"/>
              <a:t> Principle of Leadership is: Keep your workers informed.</a:t>
            </a:r>
          </a:p>
        </p:txBody>
      </p:sp>
    </p:spTree>
  </p:cSld>
  <p:clrMapOvr>
    <a:masterClrMapping/>
  </p:clrMapOvr>
  <p:transition spd="med" advTm="5000">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3136" y="856129"/>
            <a:ext cx="3416493" cy="4926106"/>
          </a:xfrm>
          <a:prstGeom prst="rect">
            <a:avLst/>
          </a:prstGeom>
        </p:spPr>
      </p:pic>
      <p:sp>
        <p:nvSpPr>
          <p:cNvPr id="3" name="TextBox 2"/>
          <p:cNvSpPr txBox="1"/>
          <p:nvPr/>
        </p:nvSpPr>
        <p:spPr>
          <a:xfrm>
            <a:off x="282221" y="196390"/>
            <a:ext cx="3005667" cy="400110"/>
          </a:xfrm>
          <a:prstGeom prst="rect">
            <a:avLst/>
          </a:prstGeom>
          <a:noFill/>
        </p:spPr>
        <p:txBody>
          <a:bodyPr wrap="square" rtlCol="0">
            <a:spAutoFit/>
          </a:bodyPr>
          <a:lstStyle/>
          <a:p>
            <a:r>
              <a:rPr lang="en-US" sz="2000" b="1" dirty="0"/>
              <a:t>Two attached gold bars</a:t>
            </a:r>
          </a:p>
        </p:txBody>
      </p:sp>
    </p:spTree>
  </p:cSld>
  <p:clrMapOvr>
    <a:masterClrMapping/>
  </p:clrMapOvr>
  <p:transition spd="med" advTm="5000">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1756380" y="1001059"/>
            <a:ext cx="5346736" cy="1077218"/>
          </a:xfrm>
          <a:prstGeom prst="rect">
            <a:avLst/>
          </a:prstGeom>
        </p:spPr>
        <p:txBody>
          <a:bodyPr wrap="none">
            <a:spAutoFit/>
          </a:bodyPr>
          <a:lstStyle/>
          <a:p>
            <a:r>
              <a:rPr lang="en-US" sz="3200" b="1" dirty="0"/>
              <a:t>Cadet Lieutenant Junior Grade</a:t>
            </a:r>
          </a:p>
          <a:p>
            <a:r>
              <a:rPr lang="en-US" sz="3200" b="1" dirty="0"/>
              <a:t>                       O-2</a:t>
            </a:r>
          </a:p>
        </p:txBody>
      </p:sp>
    </p:spTree>
  </p:cSld>
  <p:clrMapOvr>
    <a:masterClrMapping/>
  </p:clrMapOvr>
  <p:transition spd="med" advTm="5000">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976"/>
            <a:ext cx="4525699" cy="6863976"/>
          </a:xfrm>
          <a:prstGeom prst="rect">
            <a:avLst/>
          </a:prstGeom>
        </p:spPr>
      </p:pic>
      <p:pic>
        <p:nvPicPr>
          <p:cNvPr id="3" name="Picture 2"/>
          <p:cNvPicPr>
            <a:picLocks noChangeAspect="1"/>
          </p:cNvPicPr>
          <p:nvPr/>
        </p:nvPicPr>
        <p:blipFill>
          <a:blip r:embed="rId3"/>
          <a:stretch>
            <a:fillRect/>
          </a:stretch>
        </p:blipFill>
        <p:spPr>
          <a:xfrm>
            <a:off x="4511586" y="-1"/>
            <a:ext cx="4632414" cy="6846545"/>
          </a:xfrm>
          <a:prstGeom prst="rect">
            <a:avLst/>
          </a:prstGeom>
        </p:spPr>
      </p:pic>
      <p:sp>
        <p:nvSpPr>
          <p:cNvPr id="4" name="TextBox 3"/>
          <p:cNvSpPr txBox="1"/>
          <p:nvPr/>
        </p:nvSpPr>
        <p:spPr>
          <a:xfrm>
            <a:off x="123157" y="209167"/>
            <a:ext cx="2271889" cy="400110"/>
          </a:xfrm>
          <a:prstGeom prst="rect">
            <a:avLst/>
          </a:prstGeom>
          <a:noFill/>
        </p:spPr>
        <p:txBody>
          <a:bodyPr wrap="square" rtlCol="0">
            <a:spAutoFit/>
          </a:bodyPr>
          <a:lstStyle/>
          <a:p>
            <a:r>
              <a:rPr lang="en-US" sz="2000" b="1" dirty="0">
                <a:solidFill>
                  <a:schemeClr val="bg1"/>
                </a:solidFill>
              </a:rPr>
              <a:t>Sleeve Insignia</a:t>
            </a:r>
          </a:p>
        </p:txBody>
      </p:sp>
      <p:sp>
        <p:nvSpPr>
          <p:cNvPr id="5" name="TextBox 4"/>
          <p:cNvSpPr txBox="1"/>
          <p:nvPr/>
        </p:nvSpPr>
        <p:spPr>
          <a:xfrm>
            <a:off x="4525699" y="209167"/>
            <a:ext cx="1975555" cy="400110"/>
          </a:xfrm>
          <a:prstGeom prst="rect">
            <a:avLst/>
          </a:prstGeom>
          <a:noFill/>
        </p:spPr>
        <p:txBody>
          <a:bodyPr wrap="square" rtlCol="0">
            <a:spAutoFit/>
          </a:bodyPr>
          <a:lstStyle/>
          <a:p>
            <a:r>
              <a:rPr lang="en-US" sz="2000" b="1" dirty="0"/>
              <a:t>Collar Device</a:t>
            </a:r>
          </a:p>
        </p:txBody>
      </p:sp>
    </p:spTree>
  </p:cSld>
  <p:clrMapOvr>
    <a:masterClrMapping/>
  </p:clrMapOvr>
  <p:transition spd="med" advTm="5000">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TextBox 4"/>
          <p:cNvSpPr txBox="1"/>
          <p:nvPr/>
        </p:nvSpPr>
        <p:spPr>
          <a:xfrm>
            <a:off x="1938165" y="956235"/>
            <a:ext cx="4754656" cy="584776"/>
          </a:xfrm>
          <a:prstGeom prst="rect">
            <a:avLst/>
          </a:prstGeom>
          <a:noFill/>
        </p:spPr>
        <p:txBody>
          <a:bodyPr wrap="square" rtlCol="0">
            <a:spAutoFit/>
          </a:bodyPr>
          <a:lstStyle/>
          <a:p>
            <a:pPr algn="ctr"/>
            <a:r>
              <a:rPr lang="en-US" sz="3200" b="1" dirty="0"/>
              <a:t>Chief Petty Officer E-7</a:t>
            </a:r>
          </a:p>
        </p:txBody>
      </p:sp>
    </p:spTree>
  </p:cSld>
  <p:clrMapOvr>
    <a:masterClrMapping/>
  </p:clrMapOvr>
  <p:transition spd="med" advTm="5000">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2913" y="531668"/>
            <a:ext cx="7958720" cy="6039728"/>
          </a:xfrm>
          <a:prstGeom prst="rect">
            <a:avLst/>
          </a:prstGeom>
        </p:spPr>
      </p:pic>
      <p:sp>
        <p:nvSpPr>
          <p:cNvPr id="3" name="TextBox 2"/>
          <p:cNvSpPr txBox="1"/>
          <p:nvPr/>
        </p:nvSpPr>
        <p:spPr>
          <a:xfrm>
            <a:off x="3673861" y="131558"/>
            <a:ext cx="2755074" cy="400110"/>
          </a:xfrm>
          <a:prstGeom prst="rect">
            <a:avLst/>
          </a:prstGeom>
          <a:noFill/>
        </p:spPr>
        <p:txBody>
          <a:bodyPr wrap="square" rtlCol="0">
            <a:spAutoFit/>
          </a:bodyPr>
          <a:lstStyle/>
          <a:p>
            <a:r>
              <a:rPr lang="en-US" sz="2000" b="1" dirty="0"/>
              <a:t>Four attached gold bars</a:t>
            </a:r>
          </a:p>
        </p:txBody>
      </p:sp>
    </p:spTree>
  </p:cSld>
  <p:clrMapOvr>
    <a:masterClrMapping/>
  </p:clrMapOvr>
  <p:transition spd="med" advTm="5000">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111"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1707444" y="828200"/>
            <a:ext cx="5497157" cy="1077218"/>
          </a:xfrm>
          <a:prstGeom prst="rect">
            <a:avLst/>
          </a:prstGeom>
        </p:spPr>
        <p:txBody>
          <a:bodyPr wrap="square">
            <a:spAutoFit/>
          </a:bodyPr>
          <a:lstStyle/>
          <a:p>
            <a:r>
              <a:rPr lang="en-US" sz="3200" b="1" dirty="0"/>
              <a:t>Cadet Lieutenant Commander</a:t>
            </a:r>
          </a:p>
          <a:p>
            <a:r>
              <a:rPr lang="en-US" sz="3200" b="1" dirty="0"/>
              <a:t>                         O-4</a:t>
            </a:r>
          </a:p>
        </p:txBody>
      </p:sp>
    </p:spTree>
  </p:cSld>
  <p:clrMapOvr>
    <a:masterClrMapping/>
  </p:clrMapOvr>
  <p:transition spd="med" advTm="5000">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56597"/>
            <a:ext cx="8229600" cy="1143000"/>
          </a:xfrm>
        </p:spPr>
        <p:txBody>
          <a:bodyPr/>
          <a:lstStyle/>
          <a:p>
            <a:r>
              <a:rPr lang="en-US" dirty="0"/>
              <a:t>The 3</a:t>
            </a:r>
            <a:r>
              <a:rPr lang="en-US" baseline="30000" dirty="0"/>
              <a:t>rd</a:t>
            </a:r>
            <a:r>
              <a:rPr lang="en-US" dirty="0"/>
              <a:t> Principle of Leadership is?</a:t>
            </a:r>
          </a:p>
        </p:txBody>
      </p:sp>
    </p:spTree>
  </p:cSld>
  <p:clrMapOvr>
    <a:masterClrMapping/>
  </p:clrMapOvr>
  <p:transition spd="med" advTm="5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inches are between ranks when at “Open Ranks”?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1131807"/>
      </p:ext>
    </p:extLst>
  </p:cSld>
  <p:clrMapOvr>
    <a:masterClrMapping/>
  </p:clrMapOvr>
  <p:transition spd="med" advTm="5000">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111"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497711" y="828199"/>
            <a:ext cx="8113853" cy="1569660"/>
          </a:xfrm>
          <a:prstGeom prst="rect">
            <a:avLst/>
          </a:prstGeom>
        </p:spPr>
        <p:txBody>
          <a:bodyPr wrap="square">
            <a:spAutoFit/>
          </a:bodyPr>
          <a:lstStyle/>
          <a:p>
            <a:pPr algn="ctr"/>
            <a:r>
              <a:rPr lang="en-US" sz="3200" b="1" dirty="0"/>
              <a:t>Sir or Ma’am This cadets 3</a:t>
            </a:r>
            <a:r>
              <a:rPr lang="en-US" sz="3200" b="1" baseline="30000" dirty="0"/>
              <a:t>rd</a:t>
            </a:r>
            <a:r>
              <a:rPr lang="en-US" sz="3200" b="1" dirty="0"/>
              <a:t> Principle of Leadership is: Seek responsibility and take responsibility for your actions.</a:t>
            </a:r>
          </a:p>
        </p:txBody>
      </p:sp>
    </p:spTree>
  </p:cSld>
  <p:clrMapOvr>
    <a:masterClrMapping/>
  </p:clrMapOvr>
  <p:transition spd="med" advTm="5000">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1643" y="1314465"/>
            <a:ext cx="5286375" cy="4957762"/>
          </a:xfrm>
          <a:prstGeom prst="rect">
            <a:avLst/>
          </a:prstGeom>
        </p:spPr>
      </p:pic>
    </p:spTree>
  </p:cSld>
  <p:clrMapOvr>
    <a:masterClrMapping/>
  </p:clrMapOvr>
  <p:transition spd="med" advTm="5000">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TextBox 4"/>
          <p:cNvSpPr txBox="1"/>
          <p:nvPr/>
        </p:nvSpPr>
        <p:spPr>
          <a:xfrm>
            <a:off x="1778000" y="956235"/>
            <a:ext cx="5408706" cy="1077218"/>
          </a:xfrm>
          <a:prstGeom prst="rect">
            <a:avLst/>
          </a:prstGeom>
          <a:noFill/>
        </p:spPr>
        <p:txBody>
          <a:bodyPr wrap="square" rtlCol="0">
            <a:spAutoFit/>
          </a:bodyPr>
          <a:lstStyle/>
          <a:p>
            <a:pPr algn="ctr"/>
            <a:r>
              <a:rPr lang="en-US" sz="3200" b="1" dirty="0"/>
              <a:t>Private First Class</a:t>
            </a:r>
          </a:p>
          <a:p>
            <a:pPr algn="ctr"/>
            <a:r>
              <a:rPr lang="en-US" sz="3200" b="1" dirty="0"/>
              <a:t>USMC</a:t>
            </a:r>
          </a:p>
        </p:txBody>
      </p:sp>
    </p:spTree>
  </p:cSld>
  <p:clrMapOvr>
    <a:masterClrMapping/>
  </p:clrMapOvr>
  <p:transition spd="med" advTm="5000">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1644" y="728662"/>
            <a:ext cx="5429250" cy="5098159"/>
          </a:xfrm>
          <a:prstGeom prst="rect">
            <a:avLst/>
          </a:prstGeom>
        </p:spPr>
      </p:pic>
      <p:sp>
        <p:nvSpPr>
          <p:cNvPr id="3" name="TextBox 2"/>
          <p:cNvSpPr txBox="1"/>
          <p:nvPr/>
        </p:nvSpPr>
        <p:spPr>
          <a:xfrm>
            <a:off x="3319739" y="6128818"/>
            <a:ext cx="2459102" cy="400110"/>
          </a:xfrm>
          <a:prstGeom prst="rect">
            <a:avLst/>
          </a:prstGeom>
          <a:noFill/>
        </p:spPr>
        <p:txBody>
          <a:bodyPr wrap="none" rtlCol="0">
            <a:spAutoFit/>
          </a:bodyPr>
          <a:lstStyle/>
          <a:p>
            <a:r>
              <a:rPr lang="en-US" sz="2000" b="1" dirty="0"/>
              <a:t>Area SEVEN Manager</a:t>
            </a:r>
          </a:p>
        </p:txBody>
      </p:sp>
    </p:spTree>
  </p:cSld>
  <p:clrMapOvr>
    <a:masterClrMapping/>
  </p:clrMapOvr>
  <p:transition spd="med" advTm="5000">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794026" y="884100"/>
            <a:ext cx="6683680" cy="1077218"/>
          </a:xfrm>
          <a:prstGeom prst="rect">
            <a:avLst/>
          </a:prstGeom>
        </p:spPr>
        <p:txBody>
          <a:bodyPr wrap="square">
            <a:spAutoFit/>
          </a:bodyPr>
          <a:lstStyle/>
          <a:p>
            <a:r>
              <a:rPr lang="en-US" dirty="0"/>
              <a:t> 				</a:t>
            </a:r>
            <a:r>
              <a:rPr lang="en-US" sz="3200" b="1" dirty="0"/>
              <a:t>Area Seven Manager </a:t>
            </a:r>
          </a:p>
          <a:p>
            <a:r>
              <a:rPr lang="en-US" sz="3200" b="1" dirty="0"/>
              <a:t>			Commander Dirk P. Hebert</a:t>
            </a:r>
            <a:endParaRPr lang="en-US" sz="3200" dirty="0"/>
          </a:p>
        </p:txBody>
      </p:sp>
    </p:spTree>
  </p:cSld>
  <p:clrMapOvr>
    <a:masterClrMapping/>
  </p:clrMapOvr>
  <p:transition spd="med" advTm="5000">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61063"/>
            <a:ext cx="8229600" cy="1143000"/>
          </a:xfrm>
        </p:spPr>
        <p:txBody>
          <a:bodyPr/>
          <a:lstStyle/>
          <a:p>
            <a:r>
              <a:rPr lang="en-US" dirty="0"/>
              <a:t>The 5</a:t>
            </a:r>
            <a:r>
              <a:rPr lang="en-US" baseline="30000" dirty="0"/>
              <a:t>th</a:t>
            </a:r>
            <a:r>
              <a:rPr lang="en-US" dirty="0"/>
              <a:t> Principle of Leadership is?</a:t>
            </a:r>
          </a:p>
        </p:txBody>
      </p:sp>
    </p:spTree>
  </p:cSld>
  <p:clrMapOvr>
    <a:masterClrMapping/>
  </p:clrMapOvr>
  <p:transition spd="med" advTm="5000">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1182128" y="1176487"/>
            <a:ext cx="6683680" cy="584775"/>
          </a:xfrm>
          <a:prstGeom prst="rect">
            <a:avLst/>
          </a:prstGeom>
        </p:spPr>
        <p:txBody>
          <a:bodyPr wrap="square">
            <a:spAutoFit/>
          </a:bodyPr>
          <a:lstStyle/>
          <a:p>
            <a:pPr algn="ctr"/>
            <a:r>
              <a:rPr lang="en-US" sz="3200" b="1" dirty="0"/>
              <a:t>Set the example.</a:t>
            </a:r>
          </a:p>
        </p:txBody>
      </p:sp>
    </p:spTree>
  </p:cSld>
  <p:clrMapOvr>
    <a:masterClrMapping/>
  </p:clrMapOvr>
  <p:transition spd="med" advTm="5000">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1613" y="1023801"/>
            <a:ext cx="6390364" cy="5482506"/>
          </a:xfrm>
          <a:prstGeom prst="rect">
            <a:avLst/>
          </a:prstGeom>
        </p:spPr>
      </p:pic>
      <p:sp>
        <p:nvSpPr>
          <p:cNvPr id="3" name="TextBox 2"/>
          <p:cNvSpPr txBox="1"/>
          <p:nvPr/>
        </p:nvSpPr>
        <p:spPr>
          <a:xfrm>
            <a:off x="3005307" y="400110"/>
            <a:ext cx="2638778" cy="400110"/>
          </a:xfrm>
          <a:prstGeom prst="rect">
            <a:avLst/>
          </a:prstGeom>
          <a:noFill/>
        </p:spPr>
        <p:txBody>
          <a:bodyPr wrap="square" rtlCol="0">
            <a:spAutoFit/>
          </a:bodyPr>
          <a:lstStyle/>
          <a:p>
            <a:r>
              <a:rPr lang="en-US" sz="2000" b="1" dirty="0"/>
              <a:t>Five attached gold bars</a:t>
            </a:r>
          </a:p>
        </p:txBody>
      </p:sp>
    </p:spTree>
  </p:cSld>
  <p:clrMapOvr>
    <a:masterClrMapping/>
  </p:clrMapOvr>
  <p:transition spd="med" advTm="5000">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2686051" y="866588"/>
            <a:ext cx="3970337" cy="1077218"/>
          </a:xfrm>
          <a:prstGeom prst="rect">
            <a:avLst/>
          </a:prstGeom>
        </p:spPr>
        <p:txBody>
          <a:bodyPr wrap="square">
            <a:spAutoFit/>
          </a:bodyPr>
          <a:lstStyle/>
          <a:p>
            <a:r>
              <a:rPr lang="en-US" sz="3200" dirty="0"/>
              <a:t>  Cadet Commander</a:t>
            </a:r>
          </a:p>
          <a:p>
            <a:r>
              <a:rPr lang="en-US" sz="3200" dirty="0"/>
              <a:t>              O-5</a:t>
            </a:r>
          </a:p>
        </p:txBody>
      </p:sp>
    </p:spTree>
  </p:cSld>
  <p:clrMapOvr>
    <a:masterClrMapping/>
  </p:clrMapOvr>
  <p:transition spd="med" advTm="5000">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6471" y="-16137"/>
            <a:ext cx="4586941" cy="6849832"/>
          </a:xfrm>
          <a:prstGeom prst="rect">
            <a:avLst/>
          </a:prstGeom>
        </p:spPr>
      </p:pic>
    </p:spTree>
  </p:cSld>
  <p:clrMapOvr>
    <a:masterClrMapping/>
  </p:clrMapOvr>
  <p:transition spd="med" advTm="5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the distance between ranks at “Open Ranks is!</a:t>
            </a:r>
          </a:p>
        </p:txBody>
      </p:sp>
      <p:sp>
        <p:nvSpPr>
          <p:cNvPr id="3" name="Content Placeholder 2"/>
          <p:cNvSpPr>
            <a:spLocks noGrp="1"/>
          </p:cNvSpPr>
          <p:nvPr>
            <p:ph idx="1"/>
          </p:nvPr>
        </p:nvSpPr>
        <p:spPr/>
        <p:txBody>
          <a:bodyPr/>
          <a:lstStyle/>
          <a:p>
            <a:r>
              <a:rPr lang="en-US" dirty="0"/>
              <a:t>70 Inches</a:t>
            </a:r>
          </a:p>
        </p:txBody>
      </p:sp>
    </p:spTree>
    <p:extLst>
      <p:ext uri="{BB962C8B-B14F-4D97-AF65-F5344CB8AC3E}">
        <p14:creationId xmlns:p14="http://schemas.microsoft.com/office/powerpoint/2010/main" val="3029141302"/>
      </p:ext>
    </p:extLst>
  </p:cSld>
  <p:clrMapOvr>
    <a:masterClrMapping/>
  </p:clrMapOvr>
  <p:transition spd="med" advTm="5000">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TextBox 4"/>
          <p:cNvSpPr txBox="1"/>
          <p:nvPr/>
        </p:nvSpPr>
        <p:spPr>
          <a:xfrm>
            <a:off x="2074333" y="956235"/>
            <a:ext cx="5112373" cy="1077218"/>
          </a:xfrm>
          <a:prstGeom prst="rect">
            <a:avLst/>
          </a:prstGeom>
          <a:noFill/>
        </p:spPr>
        <p:txBody>
          <a:bodyPr wrap="square" rtlCol="0">
            <a:spAutoFit/>
          </a:bodyPr>
          <a:lstStyle/>
          <a:p>
            <a:pPr algn="ctr"/>
            <a:r>
              <a:rPr lang="en-US" sz="3200" b="1" dirty="0"/>
              <a:t>Master Sergeant</a:t>
            </a:r>
          </a:p>
          <a:p>
            <a:pPr algn="ctr"/>
            <a:r>
              <a:rPr lang="en-US" sz="3200" b="1" dirty="0"/>
              <a:t>USMC E-8</a:t>
            </a:r>
          </a:p>
        </p:txBody>
      </p:sp>
    </p:spTree>
  </p:cSld>
  <p:clrMapOvr>
    <a:masterClrMapping/>
  </p:clrMapOvr>
  <p:transition spd="med" advTm="5000">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8609"/>
            <a:ext cx="8229600" cy="1143000"/>
          </a:xfrm>
        </p:spPr>
        <p:txBody>
          <a:bodyPr/>
          <a:lstStyle/>
          <a:p>
            <a:r>
              <a:rPr lang="en-US" dirty="0"/>
              <a:t>The 9</a:t>
            </a:r>
            <a:r>
              <a:rPr lang="en-US" baseline="30000" dirty="0"/>
              <a:t>th</a:t>
            </a:r>
            <a:r>
              <a:rPr lang="en-US" dirty="0"/>
              <a:t> Principle of Leadership is?</a:t>
            </a:r>
          </a:p>
        </p:txBody>
      </p:sp>
    </p:spTree>
  </p:cSld>
  <p:clrMapOvr>
    <a:masterClrMapping/>
  </p:clrMapOvr>
  <p:transition spd="med" advTm="5000">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TextBox 4"/>
          <p:cNvSpPr txBox="1"/>
          <p:nvPr/>
        </p:nvSpPr>
        <p:spPr>
          <a:xfrm>
            <a:off x="442987" y="1009934"/>
            <a:ext cx="8165736" cy="1077218"/>
          </a:xfrm>
          <a:prstGeom prst="rect">
            <a:avLst/>
          </a:prstGeom>
          <a:noFill/>
        </p:spPr>
        <p:txBody>
          <a:bodyPr wrap="square" rtlCol="0">
            <a:spAutoFit/>
          </a:bodyPr>
          <a:lstStyle/>
          <a:p>
            <a:pPr algn="ctr"/>
            <a:r>
              <a:rPr lang="en-US" sz="3200" b="1" dirty="0"/>
              <a:t>Ensure that tasks are understood, supervised, and accomplished.</a:t>
            </a:r>
          </a:p>
        </p:txBody>
      </p:sp>
    </p:spTree>
  </p:cSld>
  <p:clrMapOvr>
    <a:masterClrMapping/>
  </p:clrMapOvr>
  <p:transition spd="med" advTm="5000">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2050" y="1037230"/>
            <a:ext cx="3910480" cy="830997"/>
          </a:xfrm>
          <a:prstGeom prst="rect">
            <a:avLst/>
          </a:prstGeom>
          <a:noFill/>
        </p:spPr>
        <p:txBody>
          <a:bodyPr wrap="square" rtlCol="0">
            <a:spAutoFit/>
          </a:bodyPr>
          <a:lstStyle/>
          <a:p>
            <a:pPr algn="ctr"/>
            <a:r>
              <a:rPr lang="en-US" sz="4800" b="1" dirty="0"/>
              <a:t>  What is this?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547" y="2832870"/>
            <a:ext cx="3442059" cy="293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Tm="5000"/>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7415" y="733778"/>
            <a:ext cx="4776716" cy="1200329"/>
          </a:xfrm>
          <a:prstGeom prst="rect">
            <a:avLst/>
          </a:prstGeom>
          <a:noFill/>
        </p:spPr>
        <p:txBody>
          <a:bodyPr wrap="square" rtlCol="0">
            <a:spAutoFit/>
          </a:bodyPr>
          <a:lstStyle/>
          <a:p>
            <a:pPr algn="ctr"/>
            <a:r>
              <a:rPr lang="en-US" sz="3600" b="1" dirty="0"/>
              <a:t>Seaman Apprentice/E-2</a:t>
            </a:r>
          </a:p>
          <a:p>
            <a:pPr algn="ctr"/>
            <a:r>
              <a:rPr lang="en-US" sz="3600" b="1" dirty="0"/>
              <a:t>Sleeve Insignia</a:t>
            </a:r>
            <a:endParaRPr lang="en-US" sz="28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77" y="2628900"/>
            <a:ext cx="3878911" cy="330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Tm="5000">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9935" y="2429301"/>
            <a:ext cx="7274257" cy="1015663"/>
          </a:xfrm>
          <a:prstGeom prst="rect">
            <a:avLst/>
          </a:prstGeom>
          <a:noFill/>
        </p:spPr>
        <p:txBody>
          <a:bodyPr wrap="square" rtlCol="0">
            <a:spAutoFit/>
          </a:bodyPr>
          <a:lstStyle/>
          <a:p>
            <a:pPr algn="ctr"/>
            <a:r>
              <a:rPr lang="en-US" sz="6000" b="1" dirty="0"/>
              <a:t>An E-3 in the Navy is?</a:t>
            </a:r>
          </a:p>
        </p:txBody>
      </p:sp>
    </p:spTree>
  </p:cSld>
  <p:clrMapOvr>
    <a:masterClrMapping/>
  </p:clrMapOvr>
  <p:transition spd="med" advTm="5000">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TextBox 4"/>
          <p:cNvSpPr txBox="1"/>
          <p:nvPr/>
        </p:nvSpPr>
        <p:spPr>
          <a:xfrm>
            <a:off x="2988860" y="1213323"/>
            <a:ext cx="3413528" cy="584775"/>
          </a:xfrm>
          <a:prstGeom prst="rect">
            <a:avLst/>
          </a:prstGeom>
          <a:noFill/>
        </p:spPr>
        <p:txBody>
          <a:bodyPr wrap="square" rtlCol="0">
            <a:spAutoFit/>
          </a:bodyPr>
          <a:lstStyle/>
          <a:p>
            <a:pPr algn="ctr"/>
            <a:r>
              <a:rPr lang="en-US" sz="3200" b="1" dirty="0"/>
              <a:t>Seaman</a:t>
            </a:r>
          </a:p>
        </p:txBody>
      </p:sp>
    </p:spTree>
  </p:cSld>
  <p:clrMapOvr>
    <a:masterClrMapping/>
  </p:clrMapOvr>
  <p:transition spd="med" advTm="5000">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9303" y="852352"/>
            <a:ext cx="5589639" cy="5808011"/>
          </a:xfrm>
          <a:prstGeom prst="rect">
            <a:avLst/>
          </a:prstGeom>
        </p:spPr>
      </p:pic>
      <p:sp>
        <p:nvSpPr>
          <p:cNvPr id="3" name="TextBox 2"/>
          <p:cNvSpPr txBox="1"/>
          <p:nvPr/>
        </p:nvSpPr>
        <p:spPr>
          <a:xfrm>
            <a:off x="2892268" y="231605"/>
            <a:ext cx="2850444" cy="369332"/>
          </a:xfrm>
          <a:prstGeom prst="rect">
            <a:avLst/>
          </a:prstGeom>
          <a:noFill/>
        </p:spPr>
        <p:txBody>
          <a:bodyPr wrap="square" rtlCol="0">
            <a:spAutoFit/>
          </a:bodyPr>
          <a:lstStyle/>
          <a:p>
            <a:r>
              <a:rPr lang="en-US" dirty="0"/>
              <a:t>Three attached gold bars</a:t>
            </a:r>
          </a:p>
        </p:txBody>
      </p:sp>
    </p:spTree>
  </p:cSld>
  <p:clrMapOvr>
    <a:masterClrMapping/>
  </p:clrMapOvr>
  <p:transition spd="med" advTm="5000">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730" y="1676"/>
              <a:ext cx="2501" cy="2501"/>
            </a:xfrm>
            <a:prstGeom prst="rect">
              <a:avLst/>
            </a:prstGeom>
            <a:noFill/>
          </p:spPr>
        </p:pic>
      </p:grpSp>
      <p:sp>
        <p:nvSpPr>
          <p:cNvPr id="5" name="Rectangle 4"/>
          <p:cNvSpPr/>
          <p:nvPr/>
        </p:nvSpPr>
        <p:spPr>
          <a:xfrm>
            <a:off x="3279682" y="866588"/>
            <a:ext cx="3122706" cy="1077218"/>
          </a:xfrm>
          <a:prstGeom prst="rect">
            <a:avLst/>
          </a:prstGeom>
        </p:spPr>
        <p:txBody>
          <a:bodyPr wrap="square">
            <a:spAutoFit/>
          </a:bodyPr>
          <a:lstStyle/>
          <a:p>
            <a:r>
              <a:rPr lang="en-US" sz="3200" b="1" dirty="0"/>
              <a:t>Cadet Lieutenant</a:t>
            </a:r>
          </a:p>
          <a:p>
            <a:r>
              <a:rPr lang="en-US" sz="3200" b="1" dirty="0"/>
              <a:t>           O-3</a:t>
            </a:r>
          </a:p>
        </p:txBody>
      </p:sp>
    </p:spTree>
  </p:cSld>
  <p:clrMapOvr>
    <a:masterClrMapping/>
  </p:clrMapOvr>
  <p:transition spd="med" advTm="5000">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9237" y="1630112"/>
            <a:ext cx="3970548" cy="5227888"/>
          </a:xfrm>
          <a:prstGeom prst="rect">
            <a:avLst/>
          </a:prstGeom>
        </p:spPr>
      </p:pic>
      <p:sp>
        <p:nvSpPr>
          <p:cNvPr id="3" name="TextBox 2"/>
          <p:cNvSpPr txBox="1"/>
          <p:nvPr/>
        </p:nvSpPr>
        <p:spPr>
          <a:xfrm>
            <a:off x="3105004" y="498943"/>
            <a:ext cx="2582333" cy="461665"/>
          </a:xfrm>
          <a:prstGeom prst="rect">
            <a:avLst/>
          </a:prstGeom>
          <a:noFill/>
        </p:spPr>
        <p:txBody>
          <a:bodyPr wrap="square" rtlCol="0">
            <a:spAutoFit/>
          </a:bodyPr>
          <a:lstStyle/>
          <a:p>
            <a:r>
              <a:rPr lang="en-US" sz="2400" b="1" dirty="0"/>
              <a:t>Sleeve Insignia</a:t>
            </a:r>
          </a:p>
        </p:txBody>
      </p:sp>
    </p:spTree>
  </p:cSld>
  <p:clrMapOvr>
    <a:masterClrMapping/>
  </p:clrMapOvr>
  <p:transition spd="med" advTm="5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 what is the </a:t>
            </a:r>
            <a:br>
              <a:rPr lang="en-US" dirty="0"/>
            </a:br>
            <a:r>
              <a:rPr lang="en-US" b="1" u="sng" dirty="0"/>
              <a:t>9</a:t>
            </a:r>
            <a:r>
              <a:rPr lang="en-US" b="1" u="sng" baseline="30000" dirty="0"/>
              <a:t>th</a:t>
            </a:r>
            <a:r>
              <a:rPr lang="en-US" b="1" u="sng" dirty="0"/>
              <a:t> ORDER TO THE SENTRY?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76400656"/>
      </p:ext>
    </p:extLst>
  </p:cSld>
  <p:clrMapOvr>
    <a:masterClrMapping/>
  </p:clrMapOvr>
  <p:transition spd="med" advTm="5000">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TextBox 4"/>
          <p:cNvSpPr txBox="1"/>
          <p:nvPr/>
        </p:nvSpPr>
        <p:spPr>
          <a:xfrm>
            <a:off x="1876779" y="956235"/>
            <a:ext cx="5168817" cy="1077218"/>
          </a:xfrm>
          <a:prstGeom prst="rect">
            <a:avLst/>
          </a:prstGeom>
          <a:noFill/>
        </p:spPr>
        <p:txBody>
          <a:bodyPr wrap="square" rtlCol="0">
            <a:spAutoFit/>
          </a:bodyPr>
          <a:lstStyle/>
          <a:p>
            <a:pPr algn="ctr"/>
            <a:r>
              <a:rPr lang="en-US" sz="3200" b="1" dirty="0"/>
              <a:t> PETTY OFFICER 2</a:t>
            </a:r>
            <a:r>
              <a:rPr lang="en-US" sz="3200" b="1" baseline="30000" dirty="0"/>
              <a:t>ND</a:t>
            </a:r>
            <a:r>
              <a:rPr lang="en-US" sz="3200" b="1" dirty="0"/>
              <a:t> CLASS</a:t>
            </a:r>
          </a:p>
          <a:p>
            <a:pPr algn="ctr"/>
            <a:r>
              <a:rPr lang="en-US" sz="3200" b="1" dirty="0"/>
              <a:t>E-5</a:t>
            </a:r>
          </a:p>
        </p:txBody>
      </p:sp>
    </p:spTree>
  </p:cSld>
  <p:clrMapOvr>
    <a:masterClrMapping/>
  </p:clrMapOvr>
  <p:transition spd="med" advTm="5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 </a:t>
            </a:r>
            <a:br>
              <a:rPr lang="en-US" dirty="0"/>
            </a:br>
            <a:r>
              <a:rPr lang="en-US" b="1" u="sng" dirty="0"/>
              <a:t>9</a:t>
            </a:r>
            <a:r>
              <a:rPr lang="en-US" b="1" u="sng" baseline="30000" dirty="0"/>
              <a:t>th</a:t>
            </a:r>
            <a:r>
              <a:rPr lang="en-US" b="1" u="sng" dirty="0"/>
              <a:t> ORDER TO THE SENTRY IS</a:t>
            </a:r>
            <a:r>
              <a:rPr lang="en-US" dirty="0"/>
              <a:t>! </a:t>
            </a:r>
          </a:p>
        </p:txBody>
      </p:sp>
      <p:sp>
        <p:nvSpPr>
          <p:cNvPr id="3" name="Content Placeholder 2"/>
          <p:cNvSpPr>
            <a:spLocks noGrp="1"/>
          </p:cNvSpPr>
          <p:nvPr>
            <p:ph idx="1"/>
          </p:nvPr>
        </p:nvSpPr>
        <p:spPr/>
        <p:txBody>
          <a:bodyPr/>
          <a:lstStyle/>
          <a:p>
            <a:r>
              <a:rPr lang="en-US" dirty="0"/>
              <a:t>CALL THE OFFICER OF THE DECK IN ANY CASE NOT COVERED BY INSTRUCTIONS</a:t>
            </a:r>
          </a:p>
        </p:txBody>
      </p:sp>
    </p:spTree>
    <p:extLst>
      <p:ext uri="{BB962C8B-B14F-4D97-AF65-F5344CB8AC3E}">
        <p14:creationId xmlns:p14="http://schemas.microsoft.com/office/powerpoint/2010/main" val="4172531579"/>
      </p:ext>
    </p:extLst>
  </p:cSld>
  <p:clrMapOvr>
    <a:masterClrMapping/>
  </p:clrMapOvr>
  <p:transition spd="med" advTm="5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Describe the Cadet/Master Chief Petty  Officer Rank?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4959935"/>
      </p:ext>
    </p:extLst>
  </p:cSld>
  <p:clrMapOvr>
    <a:masterClrMapping/>
  </p:clrMapOvr>
  <p:transition spd="med" advTm="50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a Cadet/Master Chief Petty Officer has an!</a:t>
            </a:r>
          </a:p>
        </p:txBody>
      </p:sp>
      <p:sp>
        <p:nvSpPr>
          <p:cNvPr id="3" name="Content Placeholder 2"/>
          <p:cNvSpPr>
            <a:spLocks noGrp="1"/>
          </p:cNvSpPr>
          <p:nvPr>
            <p:ph idx="1"/>
          </p:nvPr>
        </p:nvSpPr>
        <p:spPr/>
        <p:txBody>
          <a:bodyPr/>
          <a:lstStyle/>
          <a:p>
            <a:r>
              <a:rPr lang="en-US" dirty="0"/>
              <a:t>An Eagle with 2 stars on a fouled anchor</a:t>
            </a:r>
          </a:p>
        </p:txBody>
      </p:sp>
    </p:spTree>
    <p:extLst>
      <p:ext uri="{BB962C8B-B14F-4D97-AF65-F5344CB8AC3E}">
        <p14:creationId xmlns:p14="http://schemas.microsoft.com/office/powerpoint/2010/main" val="1675852723"/>
      </p:ext>
    </p:extLst>
  </p:cSld>
  <p:clrMapOvr>
    <a:masterClrMapping/>
  </p:clrMapOvr>
  <p:transition spd="med" advTm="500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 what is the </a:t>
            </a:r>
            <a:br>
              <a:rPr lang="en-US" dirty="0"/>
            </a:br>
            <a:r>
              <a:rPr lang="en-US" b="1" u="sng" dirty="0"/>
              <a:t>11</a:t>
            </a:r>
            <a:r>
              <a:rPr lang="en-US" b="1" u="sng" baseline="30000" dirty="0"/>
              <a:t>th</a:t>
            </a:r>
            <a:r>
              <a:rPr lang="en-US" b="1" u="sng" dirty="0"/>
              <a:t> ORDER TO THE SENTRY?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24508406"/>
      </p:ext>
    </p:extLst>
  </p:cSld>
  <p:clrMapOvr>
    <a:masterClrMapping/>
  </p:clrMapOvr>
  <p:transition spd="med" advTm="500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a:t>
            </a:r>
            <a:br>
              <a:rPr lang="en-US" dirty="0"/>
            </a:br>
            <a:r>
              <a:rPr lang="en-US" b="1" u="sng" dirty="0"/>
              <a:t>11</a:t>
            </a:r>
            <a:r>
              <a:rPr lang="en-US" b="1" u="sng" baseline="30000" dirty="0"/>
              <a:t>th</a:t>
            </a:r>
            <a:r>
              <a:rPr lang="en-US" b="1" u="sng" dirty="0"/>
              <a:t> ORDER TO THE SENTRY IS! </a:t>
            </a:r>
          </a:p>
        </p:txBody>
      </p:sp>
      <p:sp>
        <p:nvSpPr>
          <p:cNvPr id="3" name="Content Placeholder 2"/>
          <p:cNvSpPr>
            <a:spLocks noGrp="1"/>
          </p:cNvSpPr>
          <p:nvPr>
            <p:ph idx="1"/>
          </p:nvPr>
        </p:nvSpPr>
        <p:spPr/>
        <p:txBody>
          <a:bodyPr/>
          <a:lstStyle/>
          <a:p>
            <a:r>
              <a:rPr lang="en-US" b="1" dirty="0"/>
              <a:t>Be especially watchful at night, and during the time for challenging, challenge all persons on or near my post, and to allow no one to pass without proper authority.</a:t>
            </a:r>
            <a:endParaRPr lang="en-US" dirty="0"/>
          </a:p>
          <a:p>
            <a:endParaRPr lang="en-US" dirty="0"/>
          </a:p>
        </p:txBody>
      </p:sp>
    </p:spTree>
    <p:extLst>
      <p:ext uri="{BB962C8B-B14F-4D97-AF65-F5344CB8AC3E}">
        <p14:creationId xmlns:p14="http://schemas.microsoft.com/office/powerpoint/2010/main" val="1748198157"/>
      </p:ext>
    </p:extLst>
  </p:cSld>
  <p:clrMapOvr>
    <a:masterClrMapping/>
  </p:clrMapOvr>
  <p:transition spd="med" advTm="500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 what is the </a:t>
            </a:r>
            <a:br>
              <a:rPr lang="en-US" dirty="0"/>
            </a:br>
            <a:r>
              <a:rPr lang="en-US" b="1" u="sng" dirty="0"/>
              <a:t>5</a:t>
            </a:r>
            <a:r>
              <a:rPr lang="en-US" b="1" u="sng" baseline="30000" dirty="0"/>
              <a:t>th</a:t>
            </a:r>
            <a:r>
              <a:rPr lang="en-US" b="1" u="sng" dirty="0"/>
              <a:t> ORDER TO THE SENTRY?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27642972"/>
      </p:ext>
    </p:extLst>
  </p:cSld>
  <p:clrMapOvr>
    <a:masterClrMapping/>
  </p:clrMapOvr>
  <p:transition spd="med" advTm="50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610" y="22940"/>
            <a:ext cx="8553157" cy="5927264"/>
          </a:xfrm>
          <a:prstGeom prst="rect">
            <a:avLst/>
          </a:prstGeom>
        </p:spPr>
        <p:txBody>
          <a:bodyPr wrap="square">
            <a:spAutoFit/>
          </a:bodyPr>
          <a:lstStyle/>
          <a:p>
            <a:pPr algn="ctr">
              <a:lnSpc>
                <a:spcPct val="115000"/>
              </a:lnSpc>
              <a:spcAft>
                <a:spcPts val="1000"/>
              </a:spcAft>
            </a:pPr>
            <a:r>
              <a:rPr lang="en-US" sz="3600" u="sng" dirty="0">
                <a:latin typeface="Calibri" panose="020F0502020204030204" pitchFamily="34" charset="0"/>
                <a:ea typeface="Times New Roman" panose="02020603050405020304" pitchFamily="18" charset="0"/>
                <a:cs typeface="Calibri" panose="020F0502020204030204" pitchFamily="34" charset="0"/>
              </a:rPr>
              <a:t>TITAN CREED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I am a </a:t>
            </a:r>
            <a:r>
              <a:rPr lang="en-US" sz="2800" b="1" dirty="0">
                <a:latin typeface="Calibri" panose="020F0502020204030204" pitchFamily="34" charset="0"/>
                <a:ea typeface="Times New Roman" panose="02020603050405020304" pitchFamily="18" charset="0"/>
                <a:cs typeface="Calibri" panose="020F0502020204030204" pitchFamily="34" charset="0"/>
              </a:rPr>
              <a:t>TECH TITAN</a:t>
            </a:r>
            <a:endParaRPr lang="en-US" sz="2800" b="1"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I am a warrior and a member of an unbeatable team</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I will always place the team first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If I see something-I will say something</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I will develop undying trust with the cadet to my left and to my right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I will never accept defeat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I will never quit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I am the change that I want to see in my team</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I am disciplined, physically &amp; mentally tough, and proficient in my position tasks and drills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I am a professional</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I am a</a:t>
            </a:r>
            <a:r>
              <a:rPr lang="en-US" sz="2400" dirty="0">
                <a:latin typeface="Calibri" panose="020F0502020204030204" pitchFamily="34" charset="0"/>
                <a:ea typeface="Times New Roman" panose="02020603050405020304" pitchFamily="18" charset="0"/>
                <a:cs typeface="Calibri" panose="020F0502020204030204" pitchFamily="34" charset="0"/>
              </a:rPr>
              <a:t> TBT TITAN</a:t>
            </a:r>
            <a:r>
              <a:rPr lang="en-US" sz="2400" b="1" dirty="0">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479740"/>
      </p:ext>
    </p:extLst>
  </p:cSld>
  <p:clrMapOvr>
    <a:masterClrMapping/>
  </p:clrMapOvr>
  <p:transition spd="med" advTm="5000">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a:t>
            </a:r>
            <a:br>
              <a:rPr lang="en-US" dirty="0"/>
            </a:br>
            <a:r>
              <a:rPr lang="en-US" b="1" u="sng" dirty="0"/>
              <a:t>5</a:t>
            </a:r>
            <a:r>
              <a:rPr lang="en-US" b="1" u="sng" baseline="30000" dirty="0"/>
              <a:t>th</a:t>
            </a:r>
            <a:r>
              <a:rPr lang="en-US" b="1" u="sng" dirty="0"/>
              <a:t> ORDER TO THE SENTRY IS!</a:t>
            </a:r>
          </a:p>
        </p:txBody>
      </p:sp>
      <p:sp>
        <p:nvSpPr>
          <p:cNvPr id="3" name="Content Placeholder 2"/>
          <p:cNvSpPr>
            <a:spLocks noGrp="1"/>
          </p:cNvSpPr>
          <p:nvPr>
            <p:ph idx="1"/>
          </p:nvPr>
        </p:nvSpPr>
        <p:spPr/>
        <p:txBody>
          <a:bodyPr/>
          <a:lstStyle/>
          <a:p>
            <a:r>
              <a:rPr lang="en-US" b="1" dirty="0"/>
              <a:t>Quit my post only when properly relieved.</a:t>
            </a:r>
            <a:endParaRPr lang="en-US" dirty="0"/>
          </a:p>
          <a:p>
            <a:endParaRPr lang="en-US" dirty="0"/>
          </a:p>
        </p:txBody>
      </p:sp>
    </p:spTree>
    <p:extLst>
      <p:ext uri="{BB962C8B-B14F-4D97-AF65-F5344CB8AC3E}">
        <p14:creationId xmlns:p14="http://schemas.microsoft.com/office/powerpoint/2010/main" val="658249036"/>
      </p:ext>
    </p:extLst>
  </p:cSld>
  <p:clrMapOvr>
    <a:masterClrMapping/>
  </p:clrMapOvr>
  <p:transition spd="med" advTm="500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Secretary of State?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2794772"/>
      </p:ext>
    </p:extLst>
  </p:cSld>
  <p:clrMapOvr>
    <a:masterClrMapping/>
  </p:clrMapOvr>
  <p:transition spd="med" advTm="500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a:t>
            </a:r>
            <a:br>
              <a:rPr lang="en-US" dirty="0"/>
            </a:br>
            <a:r>
              <a:rPr lang="en-US" dirty="0"/>
              <a:t> Secretary of the State is!</a:t>
            </a:r>
          </a:p>
        </p:txBody>
      </p:sp>
      <p:sp>
        <p:nvSpPr>
          <p:cNvPr id="3" name="Content Placeholder 2"/>
          <p:cNvSpPr>
            <a:spLocks noGrp="1"/>
          </p:cNvSpPr>
          <p:nvPr>
            <p:ph idx="1"/>
          </p:nvPr>
        </p:nvSpPr>
        <p:spPr/>
        <p:txBody>
          <a:bodyPr/>
          <a:lstStyle/>
          <a:p>
            <a:r>
              <a:rPr lang="en-US" dirty="0"/>
              <a:t>The Honorable Rex </a:t>
            </a:r>
            <a:r>
              <a:rPr lang="en-US" dirty="0" err="1"/>
              <a:t>Tillerson</a:t>
            </a:r>
            <a:endParaRPr lang="en-US" dirty="0"/>
          </a:p>
        </p:txBody>
      </p:sp>
    </p:spTree>
    <p:extLst>
      <p:ext uri="{BB962C8B-B14F-4D97-AF65-F5344CB8AC3E}">
        <p14:creationId xmlns:p14="http://schemas.microsoft.com/office/powerpoint/2010/main" val="1360560596"/>
      </p:ext>
    </p:extLst>
  </p:cSld>
  <p:clrMapOvr>
    <a:masterClrMapping/>
  </p:clrMapOvr>
  <p:transition spd="med" advTm="500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words in the Pledge of Allegiance?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4998322"/>
      </p:ext>
    </p:extLst>
  </p:cSld>
  <p:clrMapOvr>
    <a:masterClrMapping/>
  </p:clrMapOvr>
  <p:transition spd="med" advTm="5000">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Sir or Ma’am There are!</a:t>
            </a:r>
          </a:p>
        </p:txBody>
      </p:sp>
      <p:sp>
        <p:nvSpPr>
          <p:cNvPr id="3" name="Content Placeholder 2"/>
          <p:cNvSpPr>
            <a:spLocks noGrp="1"/>
          </p:cNvSpPr>
          <p:nvPr>
            <p:ph idx="1"/>
          </p:nvPr>
        </p:nvSpPr>
        <p:spPr/>
        <p:txBody>
          <a:bodyPr/>
          <a:lstStyle/>
          <a:p>
            <a:r>
              <a:rPr lang="en-US" dirty="0"/>
              <a:t>31 words in the Pledge of Allegiance</a:t>
            </a:r>
          </a:p>
        </p:txBody>
      </p:sp>
    </p:spTree>
    <p:extLst>
      <p:ext uri="{BB962C8B-B14F-4D97-AF65-F5344CB8AC3E}">
        <p14:creationId xmlns:p14="http://schemas.microsoft.com/office/powerpoint/2010/main" val="1813781594"/>
      </p:ext>
    </p:extLst>
  </p:cSld>
  <p:clrMapOvr>
    <a:masterClrMapping/>
  </p:clrMapOvr>
  <p:transition spd="med" advTm="500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 what is the </a:t>
            </a:r>
            <a:br>
              <a:rPr lang="en-US" dirty="0"/>
            </a:br>
            <a:r>
              <a:rPr lang="en-US" dirty="0"/>
              <a:t>6</a:t>
            </a:r>
            <a:r>
              <a:rPr lang="en-US" baseline="30000" dirty="0"/>
              <a:t>th</a:t>
            </a:r>
            <a:r>
              <a:rPr lang="en-US" dirty="0"/>
              <a:t> ORDER TO THE SENTRY?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067609"/>
      </p:ext>
    </p:extLst>
  </p:cSld>
  <p:clrMapOvr>
    <a:masterClrMapping/>
  </p:clrMapOvr>
  <p:transition spd="med" advTm="500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 </a:t>
            </a:r>
            <a:br>
              <a:rPr lang="en-US" dirty="0"/>
            </a:br>
            <a:r>
              <a:rPr lang="en-US" b="1" u="sng" dirty="0"/>
              <a:t>6</a:t>
            </a:r>
            <a:r>
              <a:rPr lang="en-US" b="1" u="sng" baseline="30000" dirty="0"/>
              <a:t>th</a:t>
            </a:r>
            <a:r>
              <a:rPr lang="en-US" b="1" u="sng" dirty="0"/>
              <a:t> ORDER TO THE SENTRY IS!</a:t>
            </a:r>
          </a:p>
        </p:txBody>
      </p:sp>
      <p:sp>
        <p:nvSpPr>
          <p:cNvPr id="3" name="Content Placeholder 2"/>
          <p:cNvSpPr>
            <a:spLocks noGrp="1"/>
          </p:cNvSpPr>
          <p:nvPr>
            <p:ph idx="1"/>
          </p:nvPr>
        </p:nvSpPr>
        <p:spPr/>
        <p:txBody>
          <a:bodyPr/>
          <a:lstStyle/>
          <a:p>
            <a:r>
              <a:rPr lang="en-US" b="1" dirty="0"/>
              <a:t>Receive, obey, and pass on to the sentry who relieves me, all orders from the Commanding Officer, Command Duty Officer, Officer of the Deck, and Officers and Petty Officers of the watch only. </a:t>
            </a:r>
            <a:endParaRPr lang="en-US" dirty="0"/>
          </a:p>
          <a:p>
            <a:endParaRPr lang="en-US" dirty="0"/>
          </a:p>
        </p:txBody>
      </p:sp>
    </p:spTree>
    <p:extLst>
      <p:ext uri="{BB962C8B-B14F-4D97-AF65-F5344CB8AC3E}">
        <p14:creationId xmlns:p14="http://schemas.microsoft.com/office/powerpoint/2010/main" val="2977327084"/>
      </p:ext>
    </p:extLst>
  </p:cSld>
  <p:clrMapOvr>
    <a:masterClrMapping/>
  </p:clrMapOvr>
  <p:transition spd="med" advTm="500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 what is the </a:t>
            </a:r>
            <a:br>
              <a:rPr lang="en-US" dirty="0"/>
            </a:br>
            <a:r>
              <a:rPr lang="en-US" dirty="0"/>
              <a:t>7</a:t>
            </a:r>
            <a:r>
              <a:rPr lang="en-US" baseline="30000" dirty="0"/>
              <a:t>th</a:t>
            </a:r>
            <a:r>
              <a:rPr lang="en-US" dirty="0"/>
              <a:t> ORDER TO THE SENTRY?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9844970"/>
      </p:ext>
    </p:extLst>
  </p:cSld>
  <p:clrMapOvr>
    <a:masterClrMapping/>
  </p:clrMapOvr>
  <p:transition spd="med" advTm="500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 </a:t>
            </a:r>
            <a:br>
              <a:rPr lang="en-US" dirty="0"/>
            </a:br>
            <a:r>
              <a:rPr lang="en-US" b="1" u="sng" dirty="0"/>
              <a:t>7</a:t>
            </a:r>
            <a:r>
              <a:rPr lang="en-US" b="1" u="sng" baseline="30000" dirty="0"/>
              <a:t>th</a:t>
            </a:r>
            <a:r>
              <a:rPr lang="en-US" b="1" u="sng" dirty="0"/>
              <a:t> ORDER TO THE SENTRY IS!</a:t>
            </a:r>
          </a:p>
        </p:txBody>
      </p:sp>
      <p:sp>
        <p:nvSpPr>
          <p:cNvPr id="3" name="Content Placeholder 2"/>
          <p:cNvSpPr>
            <a:spLocks noGrp="1"/>
          </p:cNvSpPr>
          <p:nvPr>
            <p:ph idx="1"/>
          </p:nvPr>
        </p:nvSpPr>
        <p:spPr/>
        <p:txBody>
          <a:bodyPr/>
          <a:lstStyle/>
          <a:p>
            <a:r>
              <a:rPr lang="en-US" b="1" dirty="0"/>
              <a:t>Talk to no one except in the line of duty.</a:t>
            </a:r>
            <a:endParaRPr lang="en-US" dirty="0"/>
          </a:p>
          <a:p>
            <a:endParaRPr lang="en-US" dirty="0"/>
          </a:p>
        </p:txBody>
      </p:sp>
    </p:spTree>
    <p:extLst>
      <p:ext uri="{BB962C8B-B14F-4D97-AF65-F5344CB8AC3E}">
        <p14:creationId xmlns:p14="http://schemas.microsoft.com/office/powerpoint/2010/main" val="3415730697"/>
      </p:ext>
    </p:extLst>
  </p:cSld>
  <p:clrMapOvr>
    <a:masterClrMapping/>
  </p:clrMapOvr>
  <p:transition spd="med" advTm="500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are you doing Cadet?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4867940"/>
      </p:ext>
    </p:extLst>
  </p:cSld>
  <p:clrMapOvr>
    <a:masterClrMapping/>
  </p:clrMapOvr>
  <p:transition spd="med" advTm="5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2</a:t>
            </a:r>
            <a:r>
              <a:rPr lang="en-US" baseline="30000" dirty="0"/>
              <a:t>nd</a:t>
            </a:r>
            <a:r>
              <a:rPr lang="en-US" dirty="0"/>
              <a:t> </a:t>
            </a:r>
            <a:r>
              <a:rPr lang="en-US" b="1" u="sng" dirty="0"/>
              <a:t>Order to the Sentry?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9217299"/>
      </p:ext>
    </p:extLst>
  </p:cSld>
  <p:clrMapOvr>
    <a:masterClrMapping/>
  </p:clrMapOvr>
  <p:transition spd="med" advTm="5000">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OUTSTANDING SIR/MA’AM!!!!!</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1267451"/>
      </p:ext>
    </p:extLst>
  </p:cSld>
  <p:clrMapOvr>
    <a:masterClrMapping/>
  </p:clrMapOvr>
  <p:transition spd="med" advTm="500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 what is the </a:t>
            </a:r>
            <a:br>
              <a:rPr lang="en-US" dirty="0"/>
            </a:br>
            <a:r>
              <a:rPr lang="en-US" dirty="0"/>
              <a:t>4</a:t>
            </a:r>
            <a:r>
              <a:rPr lang="en-US" baseline="30000" dirty="0"/>
              <a:t>th</a:t>
            </a:r>
            <a:r>
              <a:rPr lang="en-US" dirty="0"/>
              <a:t> ORDER TO THE SENTRY?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315134"/>
      </p:ext>
    </p:extLst>
  </p:cSld>
  <p:clrMapOvr>
    <a:masterClrMapping/>
  </p:clrMapOvr>
  <p:transition spd="med" advTm="500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a:t>
            </a:r>
            <a:br>
              <a:rPr lang="en-US" dirty="0"/>
            </a:br>
            <a:r>
              <a:rPr lang="en-US" b="1" u="sng" dirty="0"/>
              <a:t>4</a:t>
            </a:r>
            <a:r>
              <a:rPr lang="en-US" b="1" u="sng" baseline="30000" dirty="0"/>
              <a:t>th</a:t>
            </a:r>
            <a:r>
              <a:rPr lang="en-US" b="1" u="sng" dirty="0"/>
              <a:t> ORDER TO THE SENTRY IS!</a:t>
            </a:r>
          </a:p>
        </p:txBody>
      </p:sp>
      <p:sp>
        <p:nvSpPr>
          <p:cNvPr id="3" name="Content Placeholder 2"/>
          <p:cNvSpPr>
            <a:spLocks noGrp="1"/>
          </p:cNvSpPr>
          <p:nvPr>
            <p:ph idx="1"/>
          </p:nvPr>
        </p:nvSpPr>
        <p:spPr/>
        <p:txBody>
          <a:bodyPr/>
          <a:lstStyle/>
          <a:p>
            <a:r>
              <a:rPr lang="en-US" b="1" dirty="0"/>
              <a:t>Repeat all calls from posts more distant from the </a:t>
            </a:r>
            <a:r>
              <a:rPr lang="en-US" b="1"/>
              <a:t>guardhouse than </a:t>
            </a:r>
            <a:r>
              <a:rPr lang="en-US" b="1" dirty="0"/>
              <a:t>my own.</a:t>
            </a:r>
            <a:endParaRPr lang="en-US" dirty="0"/>
          </a:p>
          <a:p>
            <a:endParaRPr lang="en-US" dirty="0"/>
          </a:p>
          <a:p>
            <a:endParaRPr lang="en-US" dirty="0"/>
          </a:p>
        </p:txBody>
      </p:sp>
    </p:spTree>
    <p:extLst>
      <p:ext uri="{BB962C8B-B14F-4D97-AF65-F5344CB8AC3E}">
        <p14:creationId xmlns:p14="http://schemas.microsoft.com/office/powerpoint/2010/main" val="1194353757"/>
      </p:ext>
    </p:extLst>
  </p:cSld>
  <p:clrMapOvr>
    <a:masterClrMapping/>
  </p:clrMapOvr>
  <p:transition spd="med" advTm="5000">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years have you served in NJROTC</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45320"/>
      </p:ext>
    </p:extLst>
  </p:cSld>
  <p:clrMapOvr>
    <a:masterClrMapping/>
  </p:clrMapOvr>
  <p:transition spd="med" advTm="5000">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Sir/ma’am</a:t>
            </a:r>
            <a:br>
              <a:rPr lang="en-US" dirty="0"/>
            </a:br>
            <a:r>
              <a:rPr lang="en-US" dirty="0"/>
              <a:t> I am proudly serving my …….. In NJROTC</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6351184"/>
      </p:ext>
    </p:extLst>
  </p:cSld>
  <p:clrMapOvr>
    <a:masterClrMapping/>
  </p:clrMapOvr>
  <p:transition spd="med" advTm="5000">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 what is the </a:t>
            </a:r>
            <a:br>
              <a:rPr lang="en-US" dirty="0"/>
            </a:br>
            <a:r>
              <a:rPr lang="en-US" b="1" u="sng" dirty="0"/>
              <a:t>1</a:t>
            </a:r>
            <a:r>
              <a:rPr lang="en-US" b="1" u="sng" baseline="30000" dirty="0"/>
              <a:t>st</a:t>
            </a:r>
            <a:r>
              <a:rPr lang="en-US" b="1" u="sng" dirty="0"/>
              <a:t> ORDER TO THE SENTRY?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5040534"/>
      </p:ext>
    </p:extLst>
  </p:cSld>
  <p:clrMapOvr>
    <a:masterClrMapping/>
  </p:clrMapOvr>
  <p:transition spd="med" advTm="5000">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a:t>
            </a:r>
            <a:br>
              <a:rPr lang="en-US" dirty="0"/>
            </a:br>
            <a:r>
              <a:rPr lang="en-US" b="1" u="sng" dirty="0"/>
              <a:t>1</a:t>
            </a:r>
            <a:r>
              <a:rPr lang="en-US" b="1" u="sng" baseline="30000" dirty="0"/>
              <a:t>ST</a:t>
            </a:r>
            <a:r>
              <a:rPr lang="en-US" b="1" u="sng" dirty="0"/>
              <a:t> ORDER TO THE SENTRY IS!</a:t>
            </a:r>
          </a:p>
        </p:txBody>
      </p:sp>
      <p:sp>
        <p:nvSpPr>
          <p:cNvPr id="3" name="Content Placeholder 2"/>
          <p:cNvSpPr>
            <a:spLocks noGrp="1"/>
          </p:cNvSpPr>
          <p:nvPr>
            <p:ph idx="1"/>
          </p:nvPr>
        </p:nvSpPr>
        <p:spPr/>
        <p:txBody>
          <a:bodyPr/>
          <a:lstStyle/>
          <a:p>
            <a:r>
              <a:rPr lang="en-US" b="1" dirty="0"/>
              <a:t>Take charge of this post and all government property in view.</a:t>
            </a:r>
            <a:endParaRPr lang="en-US" dirty="0"/>
          </a:p>
          <a:p>
            <a:endParaRPr lang="en-US" dirty="0"/>
          </a:p>
        </p:txBody>
      </p:sp>
    </p:spTree>
    <p:extLst>
      <p:ext uri="{BB962C8B-B14F-4D97-AF65-F5344CB8AC3E}">
        <p14:creationId xmlns:p14="http://schemas.microsoft.com/office/powerpoint/2010/main" val="119421143"/>
      </p:ext>
    </p:extLst>
  </p:cSld>
  <p:clrMapOvr>
    <a:masterClrMapping/>
  </p:clrMapOvr>
  <p:transition spd="med" advTm="5000">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20621"/>
            <a:ext cx="8229600" cy="1143000"/>
          </a:xfrm>
        </p:spPr>
        <p:txBody>
          <a:bodyPr/>
          <a:lstStyle/>
          <a:p>
            <a:r>
              <a:rPr lang="en-US" dirty="0"/>
              <a:t>1</a:t>
            </a:r>
            <a:r>
              <a:rPr lang="en-US" baseline="30000" dirty="0"/>
              <a:t>st</a:t>
            </a:r>
            <a:r>
              <a:rPr lang="en-US" dirty="0"/>
              <a:t> Principle of Leadership is?</a:t>
            </a:r>
          </a:p>
        </p:txBody>
      </p:sp>
    </p:spTree>
  </p:cSld>
  <p:clrMapOvr>
    <a:masterClrMapping/>
  </p:clrMapOvr>
  <p:transition spd="med" advTm="5000">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32985"/>
            <a:ext cx="9144000" cy="6853237"/>
            <a:chOff x="0" y="0"/>
            <a:chExt cx="5760" cy="4317"/>
          </a:xfrm>
        </p:grpSpPr>
        <p:pic>
          <p:nvPicPr>
            <p:cNvPr id="5"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6"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7" name="Rectangle 6"/>
          <p:cNvSpPr/>
          <p:nvPr/>
        </p:nvSpPr>
        <p:spPr>
          <a:xfrm>
            <a:off x="921403" y="1133142"/>
            <a:ext cx="7533099" cy="1077218"/>
          </a:xfrm>
          <a:prstGeom prst="rect">
            <a:avLst/>
          </a:prstGeom>
        </p:spPr>
        <p:txBody>
          <a:bodyPr wrap="square">
            <a:spAutoFit/>
          </a:bodyPr>
          <a:lstStyle/>
          <a:p>
            <a:pPr algn="ctr"/>
            <a:r>
              <a:rPr lang="en-US" sz="3200" b="1" dirty="0"/>
              <a:t>This Cadets 1</a:t>
            </a:r>
            <a:r>
              <a:rPr lang="en-US" sz="3200" b="1" baseline="30000" dirty="0"/>
              <a:t>st</a:t>
            </a:r>
            <a:r>
              <a:rPr lang="en-US" sz="3200" b="1" dirty="0"/>
              <a:t> Principle of Leadership is: Know yourself and seek self-improvement.</a:t>
            </a:r>
          </a:p>
        </p:txBody>
      </p:sp>
    </p:spTree>
  </p:cSld>
  <p:clrMapOvr>
    <a:masterClrMapping/>
  </p:clrMapOvr>
  <p:transition spd="med" advTm="5000">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 what is the 8</a:t>
            </a:r>
            <a:r>
              <a:rPr lang="en-US" baseline="30000" dirty="0"/>
              <a:t>th</a:t>
            </a:r>
            <a:br>
              <a:rPr lang="en-US" dirty="0"/>
            </a:br>
            <a:r>
              <a:rPr lang="en-US" b="1" u="sng" dirty="0"/>
              <a:t>ORDER TO THE SENTRY?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9242206"/>
      </p:ext>
    </p:extLst>
  </p:cSld>
  <p:clrMapOvr>
    <a:masterClrMapping/>
  </p:clrMapOvr>
  <p:transition spd="med" advTm="5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 </a:t>
            </a:r>
            <a:br>
              <a:rPr lang="en-US" dirty="0"/>
            </a:br>
            <a:r>
              <a:rPr lang="en-US" b="1" dirty="0"/>
              <a:t>2</a:t>
            </a:r>
            <a:r>
              <a:rPr lang="en-US" b="1" baseline="30000" dirty="0"/>
              <a:t>nd</a:t>
            </a:r>
            <a:r>
              <a:rPr lang="en-US" b="1" dirty="0"/>
              <a:t> Order to the Sentry is!</a:t>
            </a:r>
          </a:p>
        </p:txBody>
      </p:sp>
      <p:sp>
        <p:nvSpPr>
          <p:cNvPr id="3" name="Content Placeholder 2"/>
          <p:cNvSpPr>
            <a:spLocks noGrp="1"/>
          </p:cNvSpPr>
          <p:nvPr>
            <p:ph idx="1"/>
          </p:nvPr>
        </p:nvSpPr>
        <p:spPr/>
        <p:txBody>
          <a:bodyPr/>
          <a:lstStyle/>
          <a:p>
            <a:r>
              <a:rPr lang="en-US" b="1" dirty="0"/>
              <a:t>Walk my post in a military manner, keeping always on the alert, and observing everything that takes place within sight or hearing.</a:t>
            </a:r>
            <a:endParaRPr lang="en-US" dirty="0"/>
          </a:p>
          <a:p>
            <a:endParaRPr lang="en-US" dirty="0"/>
          </a:p>
        </p:txBody>
      </p:sp>
    </p:spTree>
    <p:extLst>
      <p:ext uri="{BB962C8B-B14F-4D97-AF65-F5344CB8AC3E}">
        <p14:creationId xmlns:p14="http://schemas.microsoft.com/office/powerpoint/2010/main" val="3896084079"/>
      </p:ext>
    </p:extLst>
  </p:cSld>
  <p:clrMapOvr>
    <a:masterClrMapping/>
  </p:clrMapOvr>
  <p:transition spd="med" advTm="5000">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 </a:t>
            </a:r>
            <a:br>
              <a:rPr lang="en-US" dirty="0"/>
            </a:br>
            <a:r>
              <a:rPr lang="en-US" b="1" u="sng" dirty="0"/>
              <a:t>8</a:t>
            </a:r>
            <a:r>
              <a:rPr lang="en-US" b="1" u="sng" baseline="30000" dirty="0"/>
              <a:t>th</a:t>
            </a:r>
            <a:r>
              <a:rPr lang="en-US" b="1" u="sng" dirty="0"/>
              <a:t> ORDER TO THE SENTRY! </a:t>
            </a:r>
          </a:p>
        </p:txBody>
      </p:sp>
      <p:sp>
        <p:nvSpPr>
          <p:cNvPr id="3" name="Content Placeholder 2"/>
          <p:cNvSpPr>
            <a:spLocks noGrp="1"/>
          </p:cNvSpPr>
          <p:nvPr>
            <p:ph idx="1"/>
          </p:nvPr>
        </p:nvSpPr>
        <p:spPr/>
        <p:txBody>
          <a:bodyPr/>
          <a:lstStyle/>
          <a:p>
            <a:r>
              <a:rPr lang="en-US" b="1" dirty="0"/>
              <a:t>Give the alarm in case of fire or disorder.</a:t>
            </a:r>
            <a:endParaRPr lang="en-US" dirty="0"/>
          </a:p>
          <a:p>
            <a:endParaRPr lang="en-US" dirty="0"/>
          </a:p>
        </p:txBody>
      </p:sp>
    </p:spTree>
    <p:extLst>
      <p:ext uri="{BB962C8B-B14F-4D97-AF65-F5344CB8AC3E}">
        <p14:creationId xmlns:p14="http://schemas.microsoft.com/office/powerpoint/2010/main" val="865351437"/>
      </p:ext>
    </p:extLst>
  </p:cSld>
  <p:clrMapOvr>
    <a:masterClrMapping/>
  </p:clrMapOvr>
  <p:transition spd="med" advTm="5000">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97791"/>
            <a:ext cx="8229600" cy="1143000"/>
          </a:xfrm>
        </p:spPr>
        <p:txBody>
          <a:bodyPr/>
          <a:lstStyle/>
          <a:p>
            <a:r>
              <a:rPr lang="en-US" dirty="0"/>
              <a:t>The 11</a:t>
            </a:r>
            <a:r>
              <a:rPr lang="en-US" baseline="30000" dirty="0"/>
              <a:t>th</a:t>
            </a:r>
            <a:r>
              <a:rPr lang="en-US" dirty="0"/>
              <a:t> Principle of Leadership is?</a:t>
            </a:r>
          </a:p>
        </p:txBody>
      </p:sp>
    </p:spTree>
  </p:cSld>
  <p:clrMapOvr>
    <a:masterClrMapping/>
  </p:clrMapOvr>
  <p:transition spd="med" advTm="5000">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096"/>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551781" y="1120588"/>
            <a:ext cx="7981287" cy="1077218"/>
          </a:xfrm>
          <a:prstGeom prst="rect">
            <a:avLst/>
          </a:prstGeom>
        </p:spPr>
        <p:txBody>
          <a:bodyPr wrap="none">
            <a:spAutoFit/>
          </a:bodyPr>
          <a:lstStyle/>
          <a:p>
            <a:pPr algn="ctr"/>
            <a:r>
              <a:rPr lang="en-US" sz="3200" b="1" dirty="0"/>
              <a:t>	This cadets 11</a:t>
            </a:r>
            <a:r>
              <a:rPr lang="en-US" sz="3200" b="1" baseline="30000" dirty="0"/>
              <a:t>th</a:t>
            </a:r>
            <a:r>
              <a:rPr lang="en-US" sz="3200" b="1" dirty="0"/>
              <a:t> Principle of Leadership is</a:t>
            </a:r>
          </a:p>
          <a:p>
            <a:pPr algn="ctr"/>
            <a:r>
              <a:rPr lang="en-US" sz="3200" b="1" dirty="0"/>
              <a:t> Use the full capabilities or your organization. </a:t>
            </a:r>
          </a:p>
        </p:txBody>
      </p:sp>
    </p:spTree>
  </p:cSld>
  <p:clrMapOvr>
    <a:masterClrMapping/>
  </p:clrMapOvr>
  <p:transition spd="med" advTm="5000">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92573"/>
            <a:ext cx="8229600" cy="1989161"/>
          </a:xfrm>
        </p:spPr>
        <p:txBody>
          <a:bodyPr>
            <a:noAutofit/>
          </a:bodyPr>
          <a:lstStyle/>
          <a:p>
            <a:r>
              <a:rPr lang="en-US" sz="6000" dirty="0"/>
              <a:t>Name the Navy Core Values</a:t>
            </a:r>
          </a:p>
        </p:txBody>
      </p:sp>
    </p:spTree>
    <p:extLst>
      <p:ext uri="{BB962C8B-B14F-4D97-AF65-F5344CB8AC3E}">
        <p14:creationId xmlns:p14="http://schemas.microsoft.com/office/powerpoint/2010/main" val="1601871253"/>
      </p:ext>
    </p:extLst>
  </p:cSld>
  <p:clrMapOvr>
    <a:masterClrMapping/>
  </p:clrMapOvr>
  <p:transition spd="med" advTm="5000">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1597143" y="933908"/>
            <a:ext cx="6235430" cy="1569660"/>
          </a:xfrm>
          <a:prstGeom prst="rect">
            <a:avLst/>
          </a:prstGeom>
        </p:spPr>
        <p:txBody>
          <a:bodyPr wrap="square">
            <a:spAutoFit/>
          </a:bodyPr>
          <a:lstStyle/>
          <a:p>
            <a:pPr algn="ctr"/>
            <a:r>
              <a:rPr lang="en-US" sz="3200" dirty="0"/>
              <a:t>Sir or Ma’am the </a:t>
            </a:r>
            <a:r>
              <a:rPr lang="en-US" sz="3200" dirty="0" err="1"/>
              <a:t>Navys</a:t>
            </a:r>
            <a:r>
              <a:rPr lang="en-US" sz="3200" dirty="0"/>
              <a:t> Core Values are!     </a:t>
            </a:r>
            <a:r>
              <a:rPr lang="en-US" sz="3200" b="1" dirty="0"/>
              <a:t>HONOR / COURAGE / COMMITTMENT</a:t>
            </a:r>
          </a:p>
        </p:txBody>
      </p:sp>
    </p:spTree>
  </p:cSld>
  <p:clrMapOvr>
    <a:masterClrMapping/>
  </p:clrMapOvr>
  <p:transition spd="med" advTm="5000">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8609"/>
            <a:ext cx="8229600" cy="1143000"/>
          </a:xfrm>
        </p:spPr>
        <p:txBody>
          <a:bodyPr/>
          <a:lstStyle/>
          <a:p>
            <a:r>
              <a:rPr lang="en-US" dirty="0"/>
              <a:t>The 8</a:t>
            </a:r>
            <a:r>
              <a:rPr lang="en-US" baseline="30000" dirty="0"/>
              <a:t>th</a:t>
            </a:r>
            <a:r>
              <a:rPr lang="en-US" dirty="0"/>
              <a:t> Principle of Leadership is</a:t>
            </a:r>
          </a:p>
        </p:txBody>
      </p:sp>
    </p:spTree>
  </p:cSld>
  <p:clrMapOvr>
    <a:masterClrMapping/>
  </p:clrMapOvr>
  <p:transition spd="med" advTm="5000">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7491" y="17838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TextBox 4"/>
          <p:cNvSpPr txBox="1"/>
          <p:nvPr/>
        </p:nvSpPr>
        <p:spPr>
          <a:xfrm>
            <a:off x="502053" y="1351868"/>
            <a:ext cx="8106670" cy="1569660"/>
          </a:xfrm>
          <a:prstGeom prst="rect">
            <a:avLst/>
          </a:prstGeom>
          <a:noFill/>
        </p:spPr>
        <p:txBody>
          <a:bodyPr wrap="square" rtlCol="0">
            <a:spAutoFit/>
          </a:bodyPr>
          <a:lstStyle/>
          <a:p>
            <a:pPr algn="ctr"/>
            <a:r>
              <a:rPr lang="en-US" sz="3200" b="1" dirty="0"/>
              <a:t>This Cadets 8</a:t>
            </a:r>
            <a:r>
              <a:rPr lang="en-US" sz="3200" b="1" baseline="30000" dirty="0"/>
              <a:t>th</a:t>
            </a:r>
            <a:r>
              <a:rPr lang="en-US" sz="3200" b="1" dirty="0"/>
              <a:t> Principle of Leadership is: Develop a sense of responsibility in your workers.</a:t>
            </a:r>
          </a:p>
        </p:txBody>
      </p:sp>
    </p:spTree>
  </p:cSld>
  <p:clrMapOvr>
    <a:masterClrMapping/>
  </p:clrMapOvr>
  <p:transition spd="med" advTm="5000">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 what is the </a:t>
            </a:r>
            <a:br>
              <a:rPr lang="en-US" dirty="0"/>
            </a:br>
            <a:r>
              <a:rPr lang="en-US" dirty="0"/>
              <a:t>10</a:t>
            </a:r>
            <a:r>
              <a:rPr lang="en-US" baseline="30000" dirty="0"/>
              <a:t>th</a:t>
            </a:r>
            <a:r>
              <a:rPr lang="en-US" dirty="0"/>
              <a:t> ORDER TO THE SENTRY?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62580758"/>
      </p:ext>
    </p:extLst>
  </p:cSld>
  <p:clrMapOvr>
    <a:masterClrMapping/>
  </p:clrMapOvr>
  <p:transition spd="med" advTm="5000">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 </a:t>
            </a:r>
            <a:br>
              <a:rPr lang="en-US" dirty="0"/>
            </a:br>
            <a:r>
              <a:rPr lang="en-US" b="1" u="sng" dirty="0"/>
              <a:t>10</a:t>
            </a:r>
            <a:r>
              <a:rPr lang="en-US" b="1" u="sng" baseline="30000" dirty="0"/>
              <a:t>th</a:t>
            </a:r>
            <a:r>
              <a:rPr lang="en-US" b="1" u="sng" dirty="0"/>
              <a:t> ORDER TO THE SENTRY IS!</a:t>
            </a:r>
          </a:p>
        </p:txBody>
      </p:sp>
      <p:sp>
        <p:nvSpPr>
          <p:cNvPr id="3" name="Content Placeholder 2"/>
          <p:cNvSpPr>
            <a:spLocks noGrp="1"/>
          </p:cNvSpPr>
          <p:nvPr>
            <p:ph idx="1"/>
          </p:nvPr>
        </p:nvSpPr>
        <p:spPr/>
        <p:txBody>
          <a:bodyPr/>
          <a:lstStyle/>
          <a:p>
            <a:r>
              <a:rPr lang="en-US" b="1" dirty="0"/>
              <a:t>Salute all officers, and all colors and standards not cased.</a:t>
            </a:r>
            <a:endParaRPr lang="en-US" dirty="0"/>
          </a:p>
          <a:p>
            <a:endParaRPr lang="en-US" dirty="0"/>
          </a:p>
        </p:txBody>
      </p:sp>
    </p:spTree>
    <p:extLst>
      <p:ext uri="{BB962C8B-B14F-4D97-AF65-F5344CB8AC3E}">
        <p14:creationId xmlns:p14="http://schemas.microsoft.com/office/powerpoint/2010/main" val="1682152192"/>
      </p:ext>
    </p:extLst>
  </p:cSld>
  <p:clrMapOvr>
    <a:masterClrMapping/>
  </p:clrMapOvr>
  <p:transition spd="med" advTm="5000">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8269" y="2497540"/>
            <a:ext cx="8229600" cy="1143000"/>
          </a:xfrm>
        </p:spPr>
        <p:txBody>
          <a:bodyPr/>
          <a:lstStyle/>
          <a:p>
            <a:r>
              <a:rPr lang="en-US" dirty="0"/>
              <a:t>The 6</a:t>
            </a:r>
            <a:r>
              <a:rPr lang="en-US" baseline="30000" dirty="0"/>
              <a:t>th</a:t>
            </a:r>
            <a:r>
              <a:rPr lang="en-US" dirty="0"/>
              <a:t> Principle of Leadership is?</a:t>
            </a:r>
          </a:p>
        </p:txBody>
      </p:sp>
    </p:spTree>
  </p:cSld>
  <p:clrMapOvr>
    <a:masterClrMapping/>
  </p:clrMapOvr>
  <p:transition spd="med" advTm="5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E-6 in the Navy?</a:t>
            </a:r>
          </a:p>
        </p:txBody>
      </p:sp>
      <p:sp>
        <p:nvSpPr>
          <p:cNvPr id="3" name="Content Placeholder 2"/>
          <p:cNvSpPr>
            <a:spLocks noGrp="1"/>
          </p:cNvSpPr>
          <p:nvPr>
            <p:ph idx="1"/>
          </p:nvPr>
        </p:nvSpPr>
        <p:spPr/>
        <p:txBody>
          <a:bodyPr/>
          <a:lstStyle/>
          <a:p>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2456106"/>
      </p:ext>
    </p:extLst>
  </p:cSld>
  <p:clrMapOvr>
    <a:masterClrMapping/>
  </p:clrMapOvr>
  <p:transition spd="med" advTm="777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TextBox 4"/>
          <p:cNvSpPr txBox="1"/>
          <p:nvPr/>
        </p:nvSpPr>
        <p:spPr>
          <a:xfrm>
            <a:off x="1460311" y="956235"/>
            <a:ext cx="6564574" cy="1569660"/>
          </a:xfrm>
          <a:prstGeom prst="rect">
            <a:avLst/>
          </a:prstGeom>
          <a:noFill/>
        </p:spPr>
        <p:txBody>
          <a:bodyPr wrap="square" rtlCol="0">
            <a:spAutoFit/>
          </a:bodyPr>
          <a:lstStyle/>
          <a:p>
            <a:pPr algn="ctr"/>
            <a:r>
              <a:rPr lang="en-US" sz="3200" b="1" dirty="0"/>
              <a:t>This cadets 6</a:t>
            </a:r>
            <a:r>
              <a:rPr lang="en-US" sz="3200" b="1" baseline="30000" dirty="0"/>
              <a:t>th</a:t>
            </a:r>
            <a:r>
              <a:rPr lang="en-US" sz="3200" b="1" dirty="0"/>
              <a:t> Principle of Leadership is: Know your people and look out for their well-being.</a:t>
            </a:r>
          </a:p>
        </p:txBody>
      </p:sp>
    </p:spTree>
  </p:cSld>
  <p:clrMapOvr>
    <a:masterClrMapping/>
  </p:clrMapOvr>
  <p:transition spd="med" advTm="5000">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7999"/>
          </a:xfrm>
          <a:prstGeom prst="rect">
            <a:avLst/>
          </a:prstGeom>
        </p:spPr>
      </p:pic>
    </p:spTree>
  </p:cSld>
  <p:clrMapOvr>
    <a:masterClrMapping/>
  </p:clrMapOvr>
  <p:transition spd="med" advTm="5000">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2237814" y="1045882"/>
            <a:ext cx="4301881" cy="1569660"/>
          </a:xfrm>
          <a:prstGeom prst="rect">
            <a:avLst/>
          </a:prstGeom>
        </p:spPr>
        <p:txBody>
          <a:bodyPr wrap="square">
            <a:spAutoFit/>
          </a:bodyPr>
          <a:lstStyle/>
          <a:p>
            <a:r>
              <a:rPr lang="en-US" sz="3200" b="1" dirty="0"/>
              <a:t>    Sir or Ma’am this is a</a:t>
            </a:r>
          </a:p>
          <a:p>
            <a:r>
              <a:rPr lang="en-US" sz="3200" b="1" dirty="0"/>
              <a:t>Petty Officer 3rd Class</a:t>
            </a:r>
          </a:p>
          <a:p>
            <a:r>
              <a:rPr lang="en-US" sz="3200" b="1" dirty="0"/>
              <a:t>                    E-4</a:t>
            </a:r>
          </a:p>
        </p:txBody>
      </p:sp>
    </p:spTree>
  </p:cSld>
  <p:clrMapOvr>
    <a:masterClrMapping/>
  </p:clrMapOvr>
  <p:transition spd="med" advTm="5000">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the President of the United States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8923019"/>
      </p:ext>
    </p:extLst>
  </p:cSld>
  <p:clrMapOvr>
    <a:masterClrMapping/>
  </p:clrMapOvr>
  <p:transition spd="med" advTm="5000">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0" y="32985"/>
            <a:ext cx="9144000" cy="6853237"/>
            <a:chOff x="0" y="0"/>
            <a:chExt cx="5760" cy="4317"/>
          </a:xfrm>
        </p:grpSpPr>
        <p:pic>
          <p:nvPicPr>
            <p:cNvPr id="5"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6"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7" name="Rectangle 6"/>
          <p:cNvSpPr/>
          <p:nvPr/>
        </p:nvSpPr>
        <p:spPr>
          <a:xfrm>
            <a:off x="921403" y="1133142"/>
            <a:ext cx="7533099" cy="1569660"/>
          </a:xfrm>
          <a:prstGeom prst="rect">
            <a:avLst/>
          </a:prstGeom>
        </p:spPr>
        <p:txBody>
          <a:bodyPr wrap="square">
            <a:spAutoFit/>
          </a:bodyPr>
          <a:lstStyle/>
          <a:p>
            <a:pPr algn="ctr"/>
            <a:r>
              <a:rPr lang="en-US" sz="3200" b="1" dirty="0"/>
              <a:t>	Sir or Ma’am this cadets        Commander-In-Chief </a:t>
            </a:r>
          </a:p>
          <a:p>
            <a:r>
              <a:rPr lang="en-US" sz="3200" b="1" dirty="0"/>
              <a:t>		        President Donald Trump</a:t>
            </a:r>
            <a:endParaRPr lang="en-US" sz="3200" dirty="0"/>
          </a:p>
        </p:txBody>
      </p:sp>
    </p:spTree>
  </p:cSld>
  <p:clrMapOvr>
    <a:masterClrMapping/>
  </p:clrMapOvr>
  <p:transition spd="med" advTm="5000">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7731"/>
            <a:ext cx="8229600" cy="2535072"/>
          </a:xfrm>
        </p:spPr>
        <p:txBody>
          <a:bodyPr>
            <a:noAutofit/>
          </a:bodyPr>
          <a:lstStyle/>
          <a:p>
            <a:r>
              <a:rPr lang="en-US" sz="5400" dirty="0"/>
              <a:t>How many steps are in folding the flag?</a:t>
            </a:r>
          </a:p>
        </p:txBody>
      </p:sp>
    </p:spTree>
    <p:extLst>
      <p:ext uri="{BB962C8B-B14F-4D97-AF65-F5344CB8AC3E}">
        <p14:creationId xmlns:p14="http://schemas.microsoft.com/office/powerpoint/2010/main" val="1092560485"/>
      </p:ext>
    </p:extLst>
  </p:cSld>
  <p:clrMapOvr>
    <a:masterClrMapping/>
  </p:clrMapOvr>
  <p:transition spd="med" advTm="5000">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32985"/>
            <a:ext cx="9144000" cy="6853237"/>
            <a:chOff x="0" y="0"/>
            <a:chExt cx="5760" cy="4317"/>
          </a:xfrm>
        </p:grpSpPr>
        <p:pic>
          <p:nvPicPr>
            <p:cNvPr id="5"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6"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7" name="Rectangle 6"/>
          <p:cNvSpPr/>
          <p:nvPr/>
        </p:nvSpPr>
        <p:spPr>
          <a:xfrm>
            <a:off x="921403" y="1133142"/>
            <a:ext cx="7533099" cy="1077218"/>
          </a:xfrm>
          <a:prstGeom prst="rect">
            <a:avLst/>
          </a:prstGeom>
        </p:spPr>
        <p:txBody>
          <a:bodyPr wrap="square">
            <a:spAutoFit/>
          </a:bodyPr>
          <a:lstStyle/>
          <a:p>
            <a:pPr algn="ctr"/>
            <a:r>
              <a:rPr lang="en-US" sz="3200" b="1" dirty="0"/>
              <a:t>Sir or Ma’am there are 7 steps in folding the flag.</a:t>
            </a:r>
          </a:p>
        </p:txBody>
      </p:sp>
    </p:spTree>
  </p:cSld>
  <p:clrMapOvr>
    <a:masterClrMapping/>
  </p:clrMapOvr>
  <p:transition spd="med" advTm="5000">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the Master Chief Petty Officer of the Navy?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7101180"/>
      </p:ext>
    </p:extLst>
  </p:cSld>
  <p:clrMapOvr>
    <a:masterClrMapping/>
  </p:clrMapOvr>
  <p:transition spd="med" advTm="5000">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7152" y="0"/>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998135" y="772031"/>
            <a:ext cx="6952611" cy="1569660"/>
          </a:xfrm>
          <a:prstGeom prst="rect">
            <a:avLst/>
          </a:prstGeom>
        </p:spPr>
        <p:txBody>
          <a:bodyPr wrap="square">
            <a:spAutoFit/>
          </a:bodyPr>
          <a:lstStyle/>
          <a:p>
            <a:r>
              <a:rPr lang="en-US" sz="3200" b="1" dirty="0"/>
              <a:t>                Sir or Ma’am this cadets</a:t>
            </a:r>
          </a:p>
          <a:p>
            <a:r>
              <a:rPr lang="en-US" sz="3200" b="1" dirty="0"/>
              <a:t> Master Chief Petty Officer of the Navy 			  MCPO Steven S. Giordano, </a:t>
            </a:r>
            <a:endParaRPr lang="en-US" sz="3200" dirty="0"/>
          </a:p>
        </p:txBody>
      </p:sp>
    </p:spTree>
  </p:cSld>
  <p:clrMapOvr>
    <a:masterClrMapping/>
  </p:clrMapOvr>
  <p:transition spd="med" advTm="5000">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630"/>
            <a:ext cx="9144000" cy="6800370"/>
          </a:xfrm>
          <a:prstGeom prst="rect">
            <a:avLst/>
          </a:prstGeom>
        </p:spPr>
      </p:pic>
    </p:spTree>
  </p:cSld>
  <p:clrMapOvr>
    <a:masterClrMapping/>
  </p:clrMapOvr>
  <p:transition spd="med" advTm="5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Sir or Ma’am an E-6 in the Navy is!</a:t>
            </a:r>
          </a:p>
        </p:txBody>
      </p:sp>
      <p:sp>
        <p:nvSpPr>
          <p:cNvPr id="3" name="Content Placeholder 2"/>
          <p:cNvSpPr>
            <a:spLocks noGrp="1"/>
          </p:cNvSpPr>
          <p:nvPr>
            <p:ph idx="1"/>
          </p:nvPr>
        </p:nvSpPr>
        <p:spPr/>
        <p:txBody>
          <a:bodyPr/>
          <a:lstStyle/>
          <a:p>
            <a:r>
              <a:rPr lang="en-US" dirty="0"/>
              <a:t>Petty Officer 1</a:t>
            </a:r>
            <a:r>
              <a:rPr lang="en-US" baseline="30000" dirty="0"/>
              <a:t>st</a:t>
            </a:r>
            <a:r>
              <a:rPr lang="en-US" dirty="0"/>
              <a:t> Class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1764523"/>
      </p:ext>
    </p:extLst>
  </p:cSld>
  <p:clrMapOvr>
    <a:masterClrMapping/>
  </p:clrMapOvr>
  <p:transition spd="med" advTm="7311">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413455" y="1030941"/>
            <a:ext cx="8180501" cy="584776"/>
          </a:xfrm>
          <a:prstGeom prst="rect">
            <a:avLst/>
          </a:prstGeom>
        </p:spPr>
        <p:txBody>
          <a:bodyPr wrap="square">
            <a:spAutoFit/>
          </a:bodyPr>
          <a:lstStyle/>
          <a:p>
            <a:pPr algn="ctr"/>
            <a:r>
              <a:rPr lang="en-US" sz="3200" b="1" dirty="0"/>
              <a:t> Sir or Ma’am this is a Seaman Apprentice/E-2</a:t>
            </a:r>
          </a:p>
        </p:txBody>
      </p:sp>
    </p:spTree>
  </p:cSld>
  <p:clrMapOvr>
    <a:masterClrMapping/>
  </p:clrMapOvr>
  <p:transition spd="med" advTm="5000">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the Chairman Joint Chief of Staff?</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62270298"/>
      </p:ext>
    </p:extLst>
  </p:cSld>
  <p:clrMapOvr>
    <a:masterClrMapping/>
  </p:clrMapOvr>
  <p:transition spd="med" advTm="5000">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1160409" y="884100"/>
            <a:ext cx="6443737" cy="1569660"/>
          </a:xfrm>
          <a:prstGeom prst="rect">
            <a:avLst/>
          </a:prstGeom>
        </p:spPr>
        <p:txBody>
          <a:bodyPr wrap="square">
            <a:spAutoFit/>
          </a:bodyPr>
          <a:lstStyle/>
          <a:p>
            <a:r>
              <a:rPr lang="en-US" sz="3200" b="1" dirty="0"/>
              <a:t>	 Sir or Ma’am this cadets          Chairman, Joint Chiefs of Staff 	     General Joseph </a:t>
            </a:r>
            <a:r>
              <a:rPr lang="en-US" sz="3200" b="1" dirty="0" err="1"/>
              <a:t>Dunford</a:t>
            </a:r>
            <a:endParaRPr lang="en-US" sz="3200" dirty="0"/>
          </a:p>
        </p:txBody>
      </p:sp>
    </p:spTree>
  </p:cSld>
  <p:clrMapOvr>
    <a:masterClrMapping/>
  </p:clrMapOvr>
  <p:transition spd="med" advTm="5000">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On the Combination Cover what color chin straps do Chief’s and Officer’s </a:t>
            </a:r>
            <a:r>
              <a:rPr lang="en-US" dirty="0"/>
              <a:t>wear?</a:t>
            </a:r>
          </a:p>
        </p:txBody>
      </p:sp>
      <p:sp>
        <p:nvSpPr>
          <p:cNvPr id="3" name="Content Placeholder 2"/>
          <p:cNvSpPr>
            <a:spLocks noGrp="1"/>
          </p:cNvSpPr>
          <p:nvPr>
            <p:ph idx="1"/>
          </p:nvPr>
        </p:nvSpPr>
        <p:spPr/>
        <p:txBody>
          <a:bodyPr/>
          <a:lstStyle/>
          <a:p>
            <a:endParaRPr lang="en-US" dirty="0"/>
          </a:p>
        </p:txBody>
      </p:sp>
    </p:spTree>
  </p:cSld>
  <p:clrMapOvr>
    <a:masterClrMapping/>
  </p:clrMapOvr>
  <p:transition spd="med" advTm="5000">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88887"/>
          </a:xfrm>
        </p:spPr>
        <p:txBody>
          <a:bodyPr>
            <a:normAutofit fontScale="90000"/>
          </a:bodyPr>
          <a:lstStyle/>
          <a:p>
            <a:r>
              <a:rPr lang="en-US" dirty="0"/>
              <a:t>Sir or Ma’am the color of the chin straps on a combination cover for and Officer and Chief are.</a:t>
            </a:r>
          </a:p>
        </p:txBody>
      </p:sp>
      <p:sp>
        <p:nvSpPr>
          <p:cNvPr id="3" name="Content Placeholder 2"/>
          <p:cNvSpPr>
            <a:spLocks noGrp="1"/>
          </p:cNvSpPr>
          <p:nvPr>
            <p:ph idx="1"/>
          </p:nvPr>
        </p:nvSpPr>
        <p:spPr/>
        <p:txBody>
          <a:bodyPr/>
          <a:lstStyle/>
          <a:p>
            <a:endParaRPr lang="en-US" dirty="0"/>
          </a:p>
          <a:p>
            <a:endParaRPr lang="en-US" dirty="0"/>
          </a:p>
          <a:p>
            <a:r>
              <a:rPr lang="en-US" dirty="0"/>
              <a:t>Officers are Gold</a:t>
            </a:r>
          </a:p>
          <a:p>
            <a:r>
              <a:rPr lang="en-US" dirty="0"/>
              <a:t>Chiefs are Black</a:t>
            </a:r>
          </a:p>
        </p:txBody>
      </p:sp>
    </p:spTree>
    <p:extLst>
      <p:ext uri="{BB962C8B-B14F-4D97-AF65-F5344CB8AC3E}">
        <p14:creationId xmlns:p14="http://schemas.microsoft.com/office/powerpoint/2010/main" val="1565881645"/>
      </p:ext>
    </p:extLst>
  </p:cSld>
  <p:clrMapOvr>
    <a:masterClrMapping/>
  </p:clrMapOvr>
  <p:transition spd="med" advTm="5000">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 what are the names of the 3 flags that are on the NJROTC patch?</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7638166"/>
      </p:ext>
    </p:extLst>
  </p:cSld>
  <p:clrMapOvr>
    <a:masterClrMapping/>
  </p:clrMapOvr>
  <p:transition spd="med" advTm="5000">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the 3 flags that are on the NJROTC patch are:</a:t>
            </a:r>
          </a:p>
        </p:txBody>
      </p:sp>
      <p:sp>
        <p:nvSpPr>
          <p:cNvPr id="3" name="Content Placeholder 2"/>
          <p:cNvSpPr>
            <a:spLocks noGrp="1"/>
          </p:cNvSpPr>
          <p:nvPr>
            <p:ph idx="1"/>
          </p:nvPr>
        </p:nvSpPr>
        <p:spPr/>
        <p:txBody>
          <a:bodyPr/>
          <a:lstStyle/>
          <a:p>
            <a:r>
              <a:rPr lang="en-US" dirty="0"/>
              <a:t>National Ensign</a:t>
            </a:r>
          </a:p>
          <a:p>
            <a:r>
              <a:rPr lang="en-US" dirty="0"/>
              <a:t>Commissioning Pennant</a:t>
            </a:r>
          </a:p>
          <a:p>
            <a:r>
              <a:rPr lang="en-US" dirty="0"/>
              <a:t>Don’t tread on me.</a:t>
            </a:r>
          </a:p>
        </p:txBody>
      </p:sp>
    </p:spTree>
    <p:extLst>
      <p:ext uri="{BB962C8B-B14F-4D97-AF65-F5344CB8AC3E}">
        <p14:creationId xmlns:p14="http://schemas.microsoft.com/office/powerpoint/2010/main" val="4121469432"/>
      </p:ext>
    </p:extLst>
  </p:cSld>
  <p:clrMapOvr>
    <a:masterClrMapping/>
  </p:clrMapOvr>
  <p:transition spd="med" advTm="5000">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the Commandant of the Marine Corp?</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9988851"/>
      </p:ext>
    </p:extLst>
  </p:cSld>
  <p:clrMapOvr>
    <a:masterClrMapping/>
  </p:clrMapOvr>
  <p:transition spd="med" advTm="5000">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572765" y="759579"/>
            <a:ext cx="7851568" cy="1077218"/>
          </a:xfrm>
          <a:prstGeom prst="rect">
            <a:avLst/>
          </a:prstGeom>
        </p:spPr>
        <p:txBody>
          <a:bodyPr wrap="square">
            <a:spAutoFit/>
          </a:bodyPr>
          <a:lstStyle/>
          <a:p>
            <a:r>
              <a:rPr lang="en-US" sz="3200" b="1" dirty="0"/>
              <a:t>		Commandant of the Marine Corps 					General Robert </a:t>
            </a:r>
            <a:r>
              <a:rPr lang="en-US" sz="3200" b="1" dirty="0" err="1"/>
              <a:t>Neller</a:t>
            </a:r>
            <a:r>
              <a:rPr lang="en-US" sz="3200" b="1" dirty="0"/>
              <a:t> USMC</a:t>
            </a:r>
            <a:endParaRPr lang="en-US" sz="3200" dirty="0"/>
          </a:p>
        </p:txBody>
      </p:sp>
    </p:spTree>
  </p:cSld>
  <p:clrMapOvr>
    <a:masterClrMapping/>
  </p:clrMapOvr>
  <p:transition spd="med" advTm="5000">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med" advTm="5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 what is the: </a:t>
            </a:r>
            <a:br>
              <a:rPr lang="en-US" dirty="0"/>
            </a:br>
            <a:r>
              <a:rPr lang="en-US" b="1" u="sng" dirty="0"/>
              <a:t>3rd ORDER TO THE SENTRY?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5002592"/>
      </p:ext>
    </p:extLst>
  </p:cSld>
  <p:clrMapOvr>
    <a:masterClrMapping/>
  </p:clrMapOvr>
  <p:transition spd="med" advTm="5000">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096"/>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2170497" y="1120588"/>
            <a:ext cx="4472899" cy="1077218"/>
          </a:xfrm>
          <a:prstGeom prst="rect">
            <a:avLst/>
          </a:prstGeom>
        </p:spPr>
        <p:txBody>
          <a:bodyPr wrap="none">
            <a:spAutoFit/>
          </a:bodyPr>
          <a:lstStyle/>
          <a:p>
            <a:r>
              <a:rPr lang="en-US" sz="3200" b="1" dirty="0"/>
              <a:t>	Petty Officer 2nd Class</a:t>
            </a:r>
          </a:p>
          <a:p>
            <a:r>
              <a:rPr lang="en-US" sz="3200" b="1" dirty="0"/>
              <a:t>                       E-5</a:t>
            </a:r>
          </a:p>
        </p:txBody>
      </p:sp>
    </p:spTree>
  </p:cSld>
  <p:clrMapOvr>
    <a:masterClrMapping/>
  </p:clrMapOvr>
  <p:transition spd="med" advTm="5000">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today’s date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90343631"/>
      </p:ext>
    </p:extLst>
  </p:cSld>
  <p:clrMapOvr>
    <a:masterClrMapping/>
  </p:clrMapOvr>
  <p:transition spd="med" advTm="5000">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r>
              <a:rPr lang="en-US" dirty="0"/>
              <a:t>21 October 2017</a:t>
            </a:r>
          </a:p>
        </p:txBody>
      </p:sp>
    </p:spTree>
    <p:extLst>
      <p:ext uri="{BB962C8B-B14F-4D97-AF65-F5344CB8AC3E}">
        <p14:creationId xmlns:p14="http://schemas.microsoft.com/office/powerpoint/2010/main" val="727800291"/>
      </p:ext>
    </p:extLst>
  </p:cSld>
  <p:clrMapOvr>
    <a:masterClrMapping/>
  </p:clrMapOvr>
  <p:transition spd="med" advTm="5000">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Commander Naval Education Training Command (NETC)?</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5649390"/>
      </p:ext>
    </p:extLst>
  </p:cSld>
  <p:clrMapOvr>
    <a:masterClrMapping/>
  </p:clrMapOvr>
  <p:transition spd="med" advTm="5000">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The Commander Naval Education Training Command is (NETC)?</a:t>
            </a:r>
          </a:p>
        </p:txBody>
      </p:sp>
      <p:sp>
        <p:nvSpPr>
          <p:cNvPr id="3" name="Content Placeholder 2"/>
          <p:cNvSpPr>
            <a:spLocks noGrp="1"/>
          </p:cNvSpPr>
          <p:nvPr>
            <p:ph idx="1"/>
          </p:nvPr>
        </p:nvSpPr>
        <p:spPr/>
        <p:txBody>
          <a:bodyPr/>
          <a:lstStyle/>
          <a:p>
            <a:r>
              <a:rPr lang="en-US" dirty="0"/>
              <a:t>Rear Admiral Kyle J. Cozad</a:t>
            </a:r>
          </a:p>
        </p:txBody>
      </p:sp>
    </p:spTree>
    <p:extLst>
      <p:ext uri="{BB962C8B-B14F-4D97-AF65-F5344CB8AC3E}">
        <p14:creationId xmlns:p14="http://schemas.microsoft.com/office/powerpoint/2010/main" val="2966809158"/>
      </p:ext>
    </p:extLst>
  </p:cSld>
  <p:clrMapOvr>
    <a:masterClrMapping/>
  </p:clrMapOvr>
  <p:transition spd="med" advTm="5000">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the Chief of Naval Operations</a:t>
            </a:r>
            <a:br>
              <a:rPr lang="en-US" dirty="0"/>
            </a:br>
            <a:r>
              <a:rPr lang="en-US" dirty="0"/>
              <a:t>(CNO)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7697085"/>
      </p:ext>
    </p:extLst>
  </p:cSld>
  <p:clrMapOvr>
    <a:masterClrMapping/>
  </p:clrMapOvr>
  <p:transition spd="med" advTm="5000">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622570" y="928048"/>
            <a:ext cx="8196874" cy="1569660"/>
          </a:xfrm>
          <a:prstGeom prst="rect">
            <a:avLst/>
          </a:prstGeom>
        </p:spPr>
        <p:txBody>
          <a:bodyPr wrap="square">
            <a:spAutoFit/>
          </a:bodyPr>
          <a:lstStyle/>
          <a:p>
            <a:r>
              <a:rPr lang="en-US" dirty="0"/>
              <a:t> 		</a:t>
            </a:r>
            <a:r>
              <a:rPr lang="en-US" b="1" dirty="0"/>
              <a:t>                                   </a:t>
            </a:r>
            <a:r>
              <a:rPr lang="en-US" sz="3200" b="1" dirty="0"/>
              <a:t>Sir or Ma’am</a:t>
            </a:r>
          </a:p>
          <a:p>
            <a:r>
              <a:rPr lang="en-US" sz="3200" dirty="0"/>
              <a:t>          </a:t>
            </a:r>
            <a:r>
              <a:rPr lang="en-US" sz="3200" b="1" dirty="0"/>
              <a:t>The</a:t>
            </a:r>
            <a:r>
              <a:rPr lang="en-US" sz="3200" dirty="0"/>
              <a:t> </a:t>
            </a:r>
            <a:r>
              <a:rPr lang="en-US" sz="3200" b="1" dirty="0"/>
              <a:t>Chief Of Naval Operations (CNO) </a:t>
            </a:r>
          </a:p>
          <a:p>
            <a:r>
              <a:rPr lang="en-US" sz="3200" b="1" dirty="0"/>
              <a:t>		      Admiral John Richardson</a:t>
            </a:r>
            <a:endParaRPr lang="en-US" sz="3200" dirty="0"/>
          </a:p>
        </p:txBody>
      </p:sp>
    </p:spTree>
  </p:cSld>
  <p:clrMapOvr>
    <a:masterClrMapping/>
  </p:clrMapOvr>
  <p:transition spd="med" advTm="5000">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Orienteering uses what type of system?</a:t>
            </a:r>
          </a:p>
        </p:txBody>
      </p:sp>
      <p:sp>
        <p:nvSpPr>
          <p:cNvPr id="3" name="Content Placeholder 2"/>
          <p:cNvSpPr>
            <a:spLocks noGrp="1"/>
          </p:cNvSpPr>
          <p:nvPr>
            <p:ph idx="1"/>
          </p:nvPr>
        </p:nvSpPr>
        <p:spPr/>
        <p:txBody>
          <a:bodyPr/>
          <a:lstStyle/>
          <a:p>
            <a:endParaRPr lang="en-US"/>
          </a:p>
        </p:txBody>
      </p:sp>
    </p:spTree>
  </p:cSld>
  <p:clrMapOvr>
    <a:masterClrMapping/>
  </p:clrMapOvr>
  <p:transition spd="med" advTm="5000">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Orienteering uses</a:t>
            </a:r>
          </a:p>
        </p:txBody>
      </p:sp>
      <p:sp>
        <p:nvSpPr>
          <p:cNvPr id="3" name="Content Placeholder 2"/>
          <p:cNvSpPr>
            <a:spLocks noGrp="1"/>
          </p:cNvSpPr>
          <p:nvPr>
            <p:ph idx="1"/>
          </p:nvPr>
        </p:nvSpPr>
        <p:spPr/>
        <p:txBody>
          <a:bodyPr/>
          <a:lstStyle/>
          <a:p>
            <a:r>
              <a:rPr lang="en-US" dirty="0"/>
              <a:t>Orienteering uses the Metric system</a:t>
            </a:r>
          </a:p>
        </p:txBody>
      </p:sp>
    </p:spTree>
  </p:cSld>
  <p:clrMapOvr>
    <a:masterClrMapping/>
  </p:clrMapOvr>
  <p:transition spd="med" advTm="5000">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1" cy="6858000"/>
          </a:xfrm>
          <a:prstGeom prst="rect">
            <a:avLst/>
          </a:prstGeom>
        </p:spPr>
      </p:pic>
    </p:spTree>
  </p:cSld>
  <p:clrMapOvr>
    <a:masterClrMapping/>
  </p:clrMapOvr>
  <p:transition spd="med" advTm="5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Sir or Ma’am this Cadets</a:t>
            </a:r>
            <a:br>
              <a:rPr lang="en-US" dirty="0"/>
            </a:br>
            <a:r>
              <a:rPr lang="en-US" b="1" u="sng" dirty="0"/>
              <a:t>3</a:t>
            </a:r>
            <a:r>
              <a:rPr lang="en-US" b="1" u="sng" baseline="30000" dirty="0"/>
              <a:t>rd</a:t>
            </a:r>
            <a:r>
              <a:rPr lang="en-US" b="1" u="sng" dirty="0"/>
              <a:t> ORDER TO THE SENTRY IS!</a:t>
            </a:r>
          </a:p>
        </p:txBody>
      </p:sp>
      <p:sp>
        <p:nvSpPr>
          <p:cNvPr id="3" name="Content Placeholder 2"/>
          <p:cNvSpPr>
            <a:spLocks noGrp="1"/>
          </p:cNvSpPr>
          <p:nvPr>
            <p:ph idx="1"/>
          </p:nvPr>
        </p:nvSpPr>
        <p:spPr/>
        <p:txBody>
          <a:bodyPr/>
          <a:lstStyle/>
          <a:p>
            <a:r>
              <a:rPr lang="en-US" b="1" dirty="0"/>
              <a:t>Report all violations of orders I am instructed to enforce.</a:t>
            </a:r>
            <a:endParaRPr lang="en-US" dirty="0"/>
          </a:p>
          <a:p>
            <a:endParaRPr lang="en-US" dirty="0"/>
          </a:p>
        </p:txBody>
      </p:sp>
    </p:spTree>
    <p:extLst>
      <p:ext uri="{BB962C8B-B14F-4D97-AF65-F5344CB8AC3E}">
        <p14:creationId xmlns:p14="http://schemas.microsoft.com/office/powerpoint/2010/main" val="2491466899"/>
      </p:ext>
    </p:extLst>
  </p:cSld>
  <p:clrMapOvr>
    <a:masterClrMapping/>
  </p:clrMapOvr>
  <p:transition spd="med" advTm="5000">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32985"/>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1665111" y="1009934"/>
            <a:ext cx="5926711" cy="1077218"/>
          </a:xfrm>
          <a:prstGeom prst="rect">
            <a:avLst/>
          </a:prstGeom>
        </p:spPr>
        <p:txBody>
          <a:bodyPr wrap="square">
            <a:spAutoFit/>
          </a:bodyPr>
          <a:lstStyle/>
          <a:p>
            <a:r>
              <a:rPr lang="en-US" sz="3200" b="1" dirty="0"/>
              <a:t>Cadet Senior Chief Petty Officer</a:t>
            </a:r>
          </a:p>
          <a:p>
            <a:r>
              <a:rPr lang="en-US" sz="3200" b="1" dirty="0"/>
              <a:t>                          E-8</a:t>
            </a:r>
          </a:p>
        </p:txBody>
      </p:sp>
    </p:spTree>
  </p:cSld>
  <p:clrMapOvr>
    <a:masterClrMapping/>
  </p:clrMapOvr>
  <p:transition spd="med" advTm="5000">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the </a:t>
            </a:r>
            <a:r>
              <a:rPr lang="en-US" dirty="0" err="1"/>
              <a:t>SgtMajor</a:t>
            </a:r>
            <a:r>
              <a:rPr lang="en-US" dirty="0"/>
              <a:t> Of the United States Marine Corp?</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41131245"/>
      </p:ext>
    </p:extLst>
  </p:cSld>
  <p:clrMapOvr>
    <a:masterClrMapping/>
  </p:clrMapOvr>
  <p:transition spd="med" advTm="5000">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682906" y="996287"/>
            <a:ext cx="8080094" cy="1569660"/>
          </a:xfrm>
          <a:prstGeom prst="rect">
            <a:avLst/>
          </a:prstGeom>
        </p:spPr>
        <p:txBody>
          <a:bodyPr wrap="square">
            <a:spAutoFit/>
          </a:bodyPr>
          <a:lstStyle/>
          <a:p>
            <a:r>
              <a:rPr lang="en-US" sz="3200" b="1" dirty="0"/>
              <a:t>	    Sir or Ma’am The Sergeant Major of the               Marine Corps    	     	 </a:t>
            </a:r>
          </a:p>
          <a:p>
            <a:r>
              <a:rPr lang="en-US" sz="3200" b="1" dirty="0"/>
              <a:t>       Sergeant Major Ronald Green, USMC</a:t>
            </a:r>
            <a:endParaRPr lang="en-US" sz="3200" dirty="0"/>
          </a:p>
        </p:txBody>
      </p:sp>
    </p:spTree>
  </p:cSld>
  <p:clrMapOvr>
    <a:masterClrMapping/>
  </p:clrMapOvr>
  <p:transition spd="med" advTm="5000">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97791"/>
            <a:ext cx="8229600" cy="1143000"/>
          </a:xfrm>
        </p:spPr>
        <p:txBody>
          <a:bodyPr/>
          <a:lstStyle/>
          <a:p>
            <a:r>
              <a:rPr lang="en-US" dirty="0"/>
              <a:t>The 2</a:t>
            </a:r>
            <a:r>
              <a:rPr lang="en-US" baseline="30000" dirty="0"/>
              <a:t>nd</a:t>
            </a:r>
            <a:r>
              <a:rPr lang="en-US" dirty="0"/>
              <a:t> Principle of Leadership is?</a:t>
            </a:r>
          </a:p>
        </p:txBody>
      </p:sp>
    </p:spTree>
  </p:cSld>
  <p:clrMapOvr>
    <a:masterClrMapping/>
  </p:clrMapOvr>
  <p:transition spd="med" advTm="5000">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585216" y="1294545"/>
            <a:ext cx="8177784" cy="1077218"/>
          </a:xfrm>
          <a:prstGeom prst="rect">
            <a:avLst/>
          </a:prstGeom>
        </p:spPr>
        <p:txBody>
          <a:bodyPr wrap="square">
            <a:spAutoFit/>
          </a:bodyPr>
          <a:lstStyle/>
          <a:p>
            <a:pPr algn="ctr"/>
            <a:r>
              <a:rPr lang="en-US" sz="3200" b="1" dirty="0"/>
              <a:t>	Sir or Ma’am The 2</a:t>
            </a:r>
            <a:r>
              <a:rPr lang="en-US" sz="3200" b="1" baseline="30000" dirty="0"/>
              <a:t>nd</a:t>
            </a:r>
            <a:r>
              <a:rPr lang="en-US" sz="3200" b="1" dirty="0"/>
              <a:t> Principle of Leadership is: Be technically proficient.</a:t>
            </a:r>
            <a:endParaRPr lang="en-US" sz="3200" dirty="0"/>
          </a:p>
        </p:txBody>
      </p:sp>
    </p:spTree>
  </p:cSld>
  <p:clrMapOvr>
    <a:masterClrMapping/>
  </p:clrMapOvr>
  <p:transition spd="med" advTm="5000">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4413" y="0"/>
            <a:ext cx="7500938" cy="6858000"/>
          </a:xfrm>
          <a:prstGeom prst="rect">
            <a:avLst/>
          </a:prstGeom>
        </p:spPr>
      </p:pic>
    </p:spTree>
  </p:cSld>
  <p:clrMapOvr>
    <a:masterClrMapping/>
  </p:clrMapOvr>
  <p:transition spd="med" advTm="5000">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2432050" y="1016000"/>
            <a:ext cx="3872174" cy="1077218"/>
          </a:xfrm>
          <a:prstGeom prst="rect">
            <a:avLst/>
          </a:prstGeom>
        </p:spPr>
        <p:txBody>
          <a:bodyPr wrap="none">
            <a:spAutoFit/>
          </a:bodyPr>
          <a:lstStyle/>
          <a:p>
            <a:r>
              <a:rPr lang="en-US" sz="3200" b="1" dirty="0"/>
              <a:t>Petty Officer 1st Class</a:t>
            </a:r>
          </a:p>
          <a:p>
            <a:r>
              <a:rPr lang="en-US" sz="3200" b="1" dirty="0"/>
              <a:t>                 E-6</a:t>
            </a:r>
          </a:p>
        </p:txBody>
      </p:sp>
    </p:spTree>
  </p:cSld>
  <p:clrMapOvr>
    <a:masterClrMapping/>
  </p:clrMapOvr>
  <p:transition spd="med" advTm="5000">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The Commander Naval Service Training Command? (NSTC)</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07722672"/>
      </p:ext>
    </p:extLst>
  </p:cSld>
  <p:clrMapOvr>
    <a:masterClrMapping/>
  </p:clrMapOvr>
  <p:transition spd="med" advTm="5000">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31267"/>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510507" y="909004"/>
            <a:ext cx="8633493" cy="1446550"/>
          </a:xfrm>
          <a:prstGeom prst="rect">
            <a:avLst/>
          </a:prstGeom>
        </p:spPr>
        <p:txBody>
          <a:bodyPr wrap="square">
            <a:spAutoFit/>
          </a:bodyPr>
          <a:lstStyle/>
          <a:p>
            <a:r>
              <a:rPr lang="en-US" dirty="0"/>
              <a:t> </a:t>
            </a:r>
            <a:r>
              <a:rPr lang="en-US" sz="3200" b="1" dirty="0"/>
              <a:t>Sir or Ma’am The </a:t>
            </a:r>
            <a:r>
              <a:rPr lang="en-US" sz="2800" b="1" dirty="0"/>
              <a:t>Commander, Naval Education and     Training Command 	(NSTC) </a:t>
            </a:r>
          </a:p>
          <a:p>
            <a:r>
              <a:rPr lang="en-US" sz="2800" b="1" dirty="0"/>
              <a:t>				Rear Admiral Michael D. </a:t>
            </a:r>
            <a:r>
              <a:rPr lang="en-US" sz="2800" b="1" dirty="0" err="1"/>
              <a:t>Bernachi</a:t>
            </a:r>
            <a:endParaRPr lang="en-US" sz="2800" dirty="0"/>
          </a:p>
        </p:txBody>
      </p:sp>
    </p:spTree>
  </p:cSld>
  <p:clrMapOvr>
    <a:masterClrMapping/>
  </p:clrMapOvr>
  <p:transition spd="med" advTm="5000">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93325"/>
            <a:ext cx="8229600" cy="1143000"/>
          </a:xfrm>
        </p:spPr>
        <p:txBody>
          <a:bodyPr/>
          <a:lstStyle/>
          <a:p>
            <a:r>
              <a:rPr lang="en-US" dirty="0"/>
              <a:t>The 4</a:t>
            </a:r>
            <a:r>
              <a:rPr lang="en-US" baseline="30000" dirty="0"/>
              <a:t>th</a:t>
            </a:r>
            <a:r>
              <a:rPr lang="en-US" dirty="0"/>
              <a:t> Principle of Leadership is?</a:t>
            </a:r>
          </a:p>
        </p:txBody>
      </p:sp>
    </p:spTree>
  </p:cSld>
  <p:clrMapOvr>
    <a:masterClrMapping/>
  </p:clrMapOvr>
  <p:transition spd="med" advTm="50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rule of thumb when wearing the ribbons?</a:t>
            </a:r>
          </a:p>
        </p:txBody>
      </p:sp>
      <p:sp>
        <p:nvSpPr>
          <p:cNvPr id="3" name="Content Placeholder 2"/>
          <p:cNvSpPr>
            <a:spLocks noGrp="1"/>
          </p:cNvSpPr>
          <p:nvPr>
            <p:ph idx="1"/>
          </p:nvPr>
        </p:nvSpPr>
        <p:spPr/>
        <p:txBody>
          <a:bodyPr/>
          <a:lstStyle/>
          <a:p>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17088061"/>
      </p:ext>
    </p:extLst>
  </p:cSld>
  <p:clrMapOvr>
    <a:masterClrMapping/>
  </p:clrMapOvr>
  <p:transition spd="med" advTm="7509">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36607" y="-81022"/>
            <a:ext cx="9387068" cy="6934260"/>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510507" y="909004"/>
            <a:ext cx="8112983" cy="1077218"/>
          </a:xfrm>
          <a:prstGeom prst="rect">
            <a:avLst/>
          </a:prstGeom>
        </p:spPr>
        <p:txBody>
          <a:bodyPr wrap="square">
            <a:spAutoFit/>
          </a:bodyPr>
          <a:lstStyle/>
          <a:p>
            <a:pPr algn="ctr"/>
            <a:r>
              <a:rPr lang="en-US" dirty="0"/>
              <a:t> </a:t>
            </a:r>
            <a:r>
              <a:rPr lang="en-US" sz="3200" b="1" dirty="0"/>
              <a:t>Sir or Ma’am This cadets 4</a:t>
            </a:r>
            <a:r>
              <a:rPr lang="en-US" sz="3200" b="1" baseline="30000" dirty="0"/>
              <a:t>th</a:t>
            </a:r>
            <a:r>
              <a:rPr lang="en-US" sz="3200" b="1" dirty="0"/>
              <a:t> Principle of Leadership is: Make </a:t>
            </a:r>
            <a:r>
              <a:rPr lang="en-US" sz="2800" b="1" dirty="0"/>
              <a:t>sound and timely decisions</a:t>
            </a:r>
            <a:r>
              <a:rPr lang="en-US" sz="2800" dirty="0"/>
              <a:t>.</a:t>
            </a:r>
          </a:p>
        </p:txBody>
      </p:sp>
    </p:spTree>
  </p:cSld>
  <p:clrMapOvr>
    <a:masterClrMapping/>
  </p:clrMapOvr>
  <p:transition spd="med" advTm="5000">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207" y="1847886"/>
            <a:ext cx="3421751"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Tm="5000">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TextBox 4"/>
          <p:cNvSpPr txBox="1"/>
          <p:nvPr/>
        </p:nvSpPr>
        <p:spPr>
          <a:xfrm>
            <a:off x="2117714" y="798317"/>
            <a:ext cx="4661647" cy="1077218"/>
          </a:xfrm>
          <a:prstGeom prst="rect">
            <a:avLst/>
          </a:prstGeom>
          <a:noFill/>
        </p:spPr>
        <p:txBody>
          <a:bodyPr wrap="square" rtlCol="0">
            <a:spAutoFit/>
          </a:bodyPr>
          <a:lstStyle/>
          <a:p>
            <a:pPr algn="ctr"/>
            <a:r>
              <a:rPr lang="en-US" sz="3200" b="1" dirty="0"/>
              <a:t>  Petty Officer Third Class</a:t>
            </a:r>
          </a:p>
          <a:p>
            <a:pPr algn="ctr"/>
            <a:r>
              <a:rPr lang="en-US" sz="3200" b="1" dirty="0"/>
              <a:t>E-4</a:t>
            </a:r>
          </a:p>
        </p:txBody>
      </p:sp>
    </p:spTree>
  </p:cSld>
  <p:clrMapOvr>
    <a:masterClrMapping/>
  </p:clrMapOvr>
  <p:transition spd="med" advTm="5000">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ransition spd="med" advTm="5000">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2187400" y="1060824"/>
            <a:ext cx="5144704" cy="1077218"/>
          </a:xfrm>
          <a:prstGeom prst="rect">
            <a:avLst/>
          </a:prstGeom>
        </p:spPr>
        <p:txBody>
          <a:bodyPr wrap="square">
            <a:spAutoFit/>
          </a:bodyPr>
          <a:lstStyle/>
          <a:p>
            <a:r>
              <a:rPr lang="en-US" sz="3200" b="1" dirty="0"/>
              <a:t>   Cadet Chief Petty Officer</a:t>
            </a:r>
          </a:p>
          <a:p>
            <a:r>
              <a:rPr lang="en-US" sz="3200" b="1" dirty="0"/>
              <a:t>                     E-7</a:t>
            </a:r>
          </a:p>
        </p:txBody>
      </p:sp>
    </p:spTree>
  </p:cSld>
  <p:clrMapOvr>
    <a:masterClrMapping/>
  </p:clrMapOvr>
  <p:transition spd="med" advTm="5000">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thee Vice President of the United States: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8484888"/>
      </p:ext>
    </p:extLst>
  </p:cSld>
  <p:clrMapOvr>
    <a:masterClrMapping/>
  </p:clrMapOvr>
  <p:transition spd="med" advTm="5000">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879676" y="915467"/>
            <a:ext cx="7616142" cy="1077218"/>
          </a:xfrm>
          <a:prstGeom prst="rect">
            <a:avLst/>
          </a:prstGeom>
        </p:spPr>
        <p:txBody>
          <a:bodyPr wrap="square">
            <a:spAutoFit/>
          </a:bodyPr>
          <a:lstStyle/>
          <a:p>
            <a:r>
              <a:rPr lang="en-US" sz="3200" b="1" dirty="0"/>
              <a:t>Sir or Ma’am The Vice President of the United States is the Honorable  Mike Pence</a:t>
            </a:r>
            <a:endParaRPr lang="en-US" sz="3200" dirty="0"/>
          </a:p>
        </p:txBody>
      </p:sp>
    </p:spTree>
  </p:cSld>
  <p:clrMapOvr>
    <a:masterClrMapping/>
  </p:clrMapOvr>
  <p:transition spd="med" advTm="5000">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0763"/>
          </a:xfrm>
          <a:prstGeom prst="rect">
            <a:avLst/>
          </a:prstGeom>
        </p:spPr>
      </p:pic>
    </p:spTree>
  </p:cSld>
  <p:clrMapOvr>
    <a:masterClrMapping/>
  </p:clrMapOvr>
  <p:transition spd="med" advTm="5000">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9144000" cy="6853237"/>
            <a:chOff x="0" y="0"/>
            <a:chExt cx="5760" cy="4317"/>
          </a:xfrm>
        </p:grpSpPr>
        <p:pic>
          <p:nvPicPr>
            <p:cNvPr id="3" name="Picture 5" descr="S21-0001-Layer 4"/>
            <p:cNvPicPr>
              <a:picLocks noChangeAspect="1" noChangeArrowheads="1"/>
            </p:cNvPicPr>
            <p:nvPr>
              <p:custDataLst>
                <p:tags r:id="rId1"/>
              </p:custDataLst>
            </p:nvPr>
          </p:nvPicPr>
          <p:blipFill>
            <a:blip r:embed="rId3"/>
            <a:srcRect/>
            <a:stretch>
              <a:fillRect/>
            </a:stretch>
          </p:blipFill>
          <p:spPr bwMode="auto">
            <a:xfrm>
              <a:off x="0" y="0"/>
              <a:ext cx="5760" cy="4317"/>
            </a:xfrm>
            <a:prstGeom prst="rect">
              <a:avLst/>
            </a:prstGeom>
            <a:noFill/>
            <a:ln w="9525">
              <a:noFill/>
              <a:miter lim="800000"/>
              <a:headEnd/>
              <a:tailEnd/>
            </a:ln>
            <a:effectLst/>
          </p:spPr>
        </p:pic>
        <p:pic>
          <p:nvPicPr>
            <p:cNvPr id="4" name="Picture 6" descr="NJROTC_Logo"/>
            <p:cNvPicPr>
              <a:picLocks noChangeAspect="1" noChangeArrowheads="1"/>
            </p:cNvPicPr>
            <p:nvPr/>
          </p:nvPicPr>
          <p:blipFill>
            <a:blip r:embed="rId4"/>
            <a:srcRect/>
            <a:stretch>
              <a:fillRect/>
            </a:stretch>
          </p:blipFill>
          <p:spPr bwMode="auto">
            <a:xfrm>
              <a:off x="1532" y="1676"/>
              <a:ext cx="2501" cy="2501"/>
            </a:xfrm>
            <a:prstGeom prst="rect">
              <a:avLst/>
            </a:prstGeom>
            <a:noFill/>
          </p:spPr>
        </p:pic>
      </p:grpSp>
      <p:sp>
        <p:nvSpPr>
          <p:cNvPr id="5" name="Rectangle 4"/>
          <p:cNvSpPr/>
          <p:nvPr/>
        </p:nvSpPr>
        <p:spPr>
          <a:xfrm>
            <a:off x="1580444" y="821765"/>
            <a:ext cx="6047856" cy="1077218"/>
          </a:xfrm>
          <a:prstGeom prst="rect">
            <a:avLst/>
          </a:prstGeom>
        </p:spPr>
        <p:txBody>
          <a:bodyPr wrap="square">
            <a:spAutoFit/>
          </a:bodyPr>
          <a:lstStyle/>
          <a:p>
            <a:r>
              <a:rPr lang="en-US" sz="3200" b="1" dirty="0"/>
              <a:t>Cadet Master Chief Petty Officer</a:t>
            </a:r>
          </a:p>
          <a:p>
            <a:r>
              <a:rPr lang="en-US" sz="3200" b="1" dirty="0"/>
              <a:t>                           E-9</a:t>
            </a:r>
          </a:p>
        </p:txBody>
      </p:sp>
    </p:spTree>
  </p:cSld>
  <p:clrMapOvr>
    <a:masterClrMapping/>
  </p:clrMapOvr>
  <p:transition spd="med" advTm="5000">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57649" y="757238"/>
            <a:ext cx="1978585" cy="5529262"/>
          </a:xfrm>
          <a:prstGeom prst="rect">
            <a:avLst/>
          </a:prstGeom>
        </p:spPr>
      </p:pic>
      <p:sp>
        <p:nvSpPr>
          <p:cNvPr id="3" name="TextBox 2"/>
          <p:cNvSpPr txBox="1"/>
          <p:nvPr/>
        </p:nvSpPr>
        <p:spPr>
          <a:xfrm>
            <a:off x="395111" y="917222"/>
            <a:ext cx="3146778" cy="1323439"/>
          </a:xfrm>
          <a:prstGeom prst="rect">
            <a:avLst/>
          </a:prstGeom>
          <a:noFill/>
        </p:spPr>
        <p:txBody>
          <a:bodyPr wrap="square" rtlCol="0">
            <a:spAutoFit/>
          </a:bodyPr>
          <a:lstStyle/>
          <a:p>
            <a:r>
              <a:rPr lang="en-US" sz="4000" b="1" dirty="0"/>
              <a:t> (Navy) Gold Bar</a:t>
            </a:r>
          </a:p>
        </p:txBody>
      </p:sp>
    </p:spTree>
  </p:cSld>
  <p:clrMapOvr>
    <a:masterClrMapping/>
  </p:clrMapOvr>
  <p:transition spd="med" advTm="5000">
    <p:random/>
  </p:transition>
</p:sld>
</file>

<file path=ppt/tags/tag1.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10.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11.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12.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13.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14.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15.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16.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17.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18.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19.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2.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20.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21.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22.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23.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24.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25.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26.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27.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28.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29.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3.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30.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31.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32.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33.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34.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35.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36.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37.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38.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39.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4.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40.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5.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6.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7.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8.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ags/tag9.xml><?xml version="1.0" encoding="utf-8"?>
<p:tagLst xmlns:a="http://schemas.openxmlformats.org/drawingml/2006/main" xmlns:r="http://schemas.openxmlformats.org/officeDocument/2006/relationships" xmlns:p="http://schemas.openxmlformats.org/presentationml/2006/main">
  <p:tag name="PICTUREPATH" val="S21-0001-LAYER 4.PNG"/>
  <p:tag name="PSDSOURCE" val="P:\_NS-2 2006\Science\Unit2\Chapter 1\Chapter1_Cropped_Images\"/>
  <p:tag name="PSDSOURCELAYER" val="Layer 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26170</TotalTime>
  <Words>1165</Words>
  <Application>Microsoft Office PowerPoint</Application>
  <PresentationFormat>On-screen Show (4:3)</PresentationFormat>
  <Paragraphs>188</Paragraphs>
  <Slides>130</Slides>
  <Notes>1</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130</vt:i4>
      </vt:variant>
    </vt:vector>
  </HeadingPairs>
  <TitlesOfParts>
    <vt:vector size="134" baseType="lpstr">
      <vt:lpstr>Arial</vt:lpstr>
      <vt:lpstr>Calibri</vt:lpstr>
      <vt:lpstr>Times New Roman</vt:lpstr>
      <vt:lpstr>Office Theme</vt:lpstr>
      <vt:lpstr>PowerPoint Presentation</vt:lpstr>
      <vt:lpstr>PowerPoint Presentation</vt:lpstr>
      <vt:lpstr>What is the 2nd Order to the Sentry?</vt:lpstr>
      <vt:lpstr>Sir or Ma’am this Cadets  2nd Order to the Sentry is!</vt:lpstr>
      <vt:lpstr>What is an E-6 in the Navy?</vt:lpstr>
      <vt:lpstr>Sir or Ma’am an E-6 in the Navy is!</vt:lpstr>
      <vt:lpstr>Cadet what is the:  3rd ORDER TO THE SENTRY?</vt:lpstr>
      <vt:lpstr>Sir or Ma’am this Cadets 3rd ORDER TO THE SENTRY IS!</vt:lpstr>
      <vt:lpstr>What is the rule of thumb when wearing the ribbons?</vt:lpstr>
      <vt:lpstr>Sir or Ma’am the “Rule of Thumb” for wearing ribbons is!</vt:lpstr>
      <vt:lpstr>How many inches are between ranks when at “Open Ranks”?</vt:lpstr>
      <vt:lpstr>Sir or Ma’am, the distance between ranks at “Open Ranks is!</vt:lpstr>
      <vt:lpstr>Cadet, what is the  9th ORDER TO THE SENTRY? </vt:lpstr>
      <vt:lpstr>Sir or Ma’am this Cadets  9th ORDER TO THE SENTRY IS! </vt:lpstr>
      <vt:lpstr>Describe the Cadet/Master Chief Petty  Officer Rank?</vt:lpstr>
      <vt:lpstr>Sir or Ma’am a Cadet/Master Chief Petty Officer has an!</vt:lpstr>
      <vt:lpstr>Cadet, what is the  11th ORDER TO THE SENTRY?</vt:lpstr>
      <vt:lpstr>Sir or Ma’am this Cadets 11th ORDER TO THE SENTRY IS! </vt:lpstr>
      <vt:lpstr>Cadet what is the  5th ORDER TO THE SENTRY?</vt:lpstr>
      <vt:lpstr>Sir or Ma’am this Cadets 5th ORDER TO THE SENTRY IS!</vt:lpstr>
      <vt:lpstr>Who is the Secretary of State?</vt:lpstr>
      <vt:lpstr>Sir or Ma’am this Cadets  Secretary of the State is!</vt:lpstr>
      <vt:lpstr>How many words in the Pledge of Allegiance?</vt:lpstr>
      <vt:lpstr>Sir or Ma’am There are!</vt:lpstr>
      <vt:lpstr>Cadet, what is the  6th ORDER TO THE SENTRY? </vt:lpstr>
      <vt:lpstr>Sir or Ma’am this Cadets  6th ORDER TO THE SENTRY IS!</vt:lpstr>
      <vt:lpstr>Cadet what is the  7th ORDER TO THE SENTRY?</vt:lpstr>
      <vt:lpstr>Sir or Ma’am this Cadets  7th ORDER TO THE SENTRY IS!</vt:lpstr>
      <vt:lpstr>How are you doing Cadet?</vt:lpstr>
      <vt:lpstr>OUTSTANDING SIR/MA’AM!!!!!</vt:lpstr>
      <vt:lpstr>Cadet what is the  4th ORDER TO THE SENTRY?</vt:lpstr>
      <vt:lpstr>Sir or Ma’am this Cadets 4th ORDER TO THE SENTRY IS!</vt:lpstr>
      <vt:lpstr>How many years have you served in NJROTC</vt:lpstr>
      <vt:lpstr>Sir/ma’am  I am proudly serving my …….. In NJROTC</vt:lpstr>
      <vt:lpstr>Cadet what is the  1st ORDER TO THE SENTRY?</vt:lpstr>
      <vt:lpstr>Sir or Ma’am this Cadets 1ST ORDER TO THE SENTRY IS!</vt:lpstr>
      <vt:lpstr>1st Principle of Leadership is?</vt:lpstr>
      <vt:lpstr>PowerPoint Presentation</vt:lpstr>
      <vt:lpstr>Cadet what is the 8th ORDER TO THE SENTRY?</vt:lpstr>
      <vt:lpstr>Sir or Ma’am this Cadets  8th ORDER TO THE SENTRY! </vt:lpstr>
      <vt:lpstr>The 11th Principle of Leadership is?</vt:lpstr>
      <vt:lpstr>PowerPoint Presentation</vt:lpstr>
      <vt:lpstr>Name the Navy Core Values</vt:lpstr>
      <vt:lpstr>PowerPoint Presentation</vt:lpstr>
      <vt:lpstr>The 8th Principle of Leadership is</vt:lpstr>
      <vt:lpstr>PowerPoint Presentation</vt:lpstr>
      <vt:lpstr>Cadet what is the  10th ORDER TO THE SENTRY?</vt:lpstr>
      <vt:lpstr>Sir or Ma’am this Cadets  10th ORDER TO THE SENTRY IS!</vt:lpstr>
      <vt:lpstr>The 6th Principle of Leadership is?</vt:lpstr>
      <vt:lpstr>PowerPoint Presentation</vt:lpstr>
      <vt:lpstr>PowerPoint Presentation</vt:lpstr>
      <vt:lpstr>PowerPoint Presentation</vt:lpstr>
      <vt:lpstr>Who is the President of the United States</vt:lpstr>
      <vt:lpstr>PowerPoint Presentation</vt:lpstr>
      <vt:lpstr>How many steps are in folding the flag?</vt:lpstr>
      <vt:lpstr>PowerPoint Presentation</vt:lpstr>
      <vt:lpstr>Who is the Master Chief Petty Officer of the Navy?</vt:lpstr>
      <vt:lpstr>PowerPoint Presentation</vt:lpstr>
      <vt:lpstr>PowerPoint Presentation</vt:lpstr>
      <vt:lpstr>PowerPoint Presentation</vt:lpstr>
      <vt:lpstr>Who is the Chairman Joint Chief of Staff?</vt:lpstr>
      <vt:lpstr>PowerPoint Presentation</vt:lpstr>
      <vt:lpstr>On the Combination Cover what color chin straps do Chief’s and Officer’s wear?</vt:lpstr>
      <vt:lpstr>Sir or Ma’am the color of the chin straps on a combination cover for and Officer and Chief are.</vt:lpstr>
      <vt:lpstr>Cadet what are the names of the 3 flags that are on the NJROTC patch?</vt:lpstr>
      <vt:lpstr>Sir or Ma’am the 3 flags that are on the NJROTC patch are:</vt:lpstr>
      <vt:lpstr>Who is the Commandant of the Marine Corp?</vt:lpstr>
      <vt:lpstr>PowerPoint Presentation</vt:lpstr>
      <vt:lpstr>PowerPoint Presentation</vt:lpstr>
      <vt:lpstr>PowerPoint Presentation</vt:lpstr>
      <vt:lpstr>What is today’s date</vt:lpstr>
      <vt:lpstr>PowerPoint Presentation</vt:lpstr>
      <vt:lpstr>Who is Commander Naval Education Training Command (NETC)?</vt:lpstr>
      <vt:lpstr>Sir or Ma’am The Commander Naval Education Training Command is (NETC)?</vt:lpstr>
      <vt:lpstr>Who is the Chief of Naval Operations (CNO) </vt:lpstr>
      <vt:lpstr>PowerPoint Presentation</vt:lpstr>
      <vt:lpstr>Orienteering uses what type of system?</vt:lpstr>
      <vt:lpstr>Orienteering uses</vt:lpstr>
      <vt:lpstr>PowerPoint Presentation</vt:lpstr>
      <vt:lpstr>PowerPoint Presentation</vt:lpstr>
      <vt:lpstr>Who is the SgtMajor Of the United States Marine Corp?</vt:lpstr>
      <vt:lpstr>PowerPoint Presentation</vt:lpstr>
      <vt:lpstr>The 2nd Principle of Leadership is?</vt:lpstr>
      <vt:lpstr>PowerPoint Presentation</vt:lpstr>
      <vt:lpstr>PowerPoint Presentation</vt:lpstr>
      <vt:lpstr>PowerPoint Presentation</vt:lpstr>
      <vt:lpstr>Who is The Commander Naval Service Training Command? (NSTC)</vt:lpstr>
      <vt:lpstr>PowerPoint Presentation</vt:lpstr>
      <vt:lpstr>The 4th Principle of Leadership is?</vt:lpstr>
      <vt:lpstr>PowerPoint Presentation</vt:lpstr>
      <vt:lpstr>PowerPoint Presentation</vt:lpstr>
      <vt:lpstr>PowerPoint Presentation</vt:lpstr>
      <vt:lpstr>PowerPoint Presentation</vt:lpstr>
      <vt:lpstr>PowerPoint Presentation</vt:lpstr>
      <vt:lpstr>Who is thee Vice President of the United States:</vt:lpstr>
      <vt:lpstr>PowerPoint Presentation</vt:lpstr>
      <vt:lpstr>PowerPoint Presentation</vt:lpstr>
      <vt:lpstr>PowerPoint Presentation</vt:lpstr>
      <vt:lpstr>PowerPoint Presentation</vt:lpstr>
      <vt:lpstr>PowerPoint Presentation</vt:lpstr>
      <vt:lpstr>The 7th Principle of Leadership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3rd Principle of Leadership is?</vt:lpstr>
      <vt:lpstr>PowerPoint Presentation</vt:lpstr>
      <vt:lpstr>PowerPoint Presentation</vt:lpstr>
      <vt:lpstr>PowerPoint Presentation</vt:lpstr>
      <vt:lpstr>PowerPoint Presentation</vt:lpstr>
      <vt:lpstr>PowerPoint Presentation</vt:lpstr>
      <vt:lpstr>The 5th Principle of Leadership is?</vt:lpstr>
      <vt:lpstr>PowerPoint Presentation</vt:lpstr>
      <vt:lpstr>PowerPoint Presentation</vt:lpstr>
      <vt:lpstr>PowerPoint Presentation</vt:lpstr>
      <vt:lpstr>PowerPoint Presentation</vt:lpstr>
      <vt:lpstr>PowerPoint Presentation</vt:lpstr>
      <vt:lpstr>The 9th Principle of Leadership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District School Board of Pasco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Gulf High School</dc:creator>
  <cp:lastModifiedBy>Tallent, Pamela</cp:lastModifiedBy>
  <cp:revision>233</cp:revision>
  <dcterms:created xsi:type="dcterms:W3CDTF">2011-02-23T12:58:01Z</dcterms:created>
  <dcterms:modified xsi:type="dcterms:W3CDTF">2017-11-20T16:15:09Z</dcterms:modified>
</cp:coreProperties>
</file>